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6" r:id="rId3"/>
    <p:sldId id="297" r:id="rId4"/>
    <p:sldId id="257" r:id="rId5"/>
    <p:sldId id="298" r:id="rId6"/>
    <p:sldId id="269" r:id="rId7"/>
    <p:sldId id="289" r:id="rId8"/>
    <p:sldId id="285" r:id="rId9"/>
    <p:sldId id="288" r:id="rId10"/>
    <p:sldId id="291" r:id="rId11"/>
    <p:sldId id="292" r:id="rId12"/>
    <p:sldId id="293" r:id="rId13"/>
    <p:sldId id="296" r:id="rId14"/>
    <p:sldId id="294" r:id="rId15"/>
    <p:sldId id="262" r:id="rId16"/>
    <p:sldId id="305" r:id="rId17"/>
    <p:sldId id="308" r:id="rId18"/>
    <p:sldId id="306" r:id="rId19"/>
    <p:sldId id="307" r:id="rId20"/>
    <p:sldId id="303" r:id="rId21"/>
    <p:sldId id="304" r:id="rId22"/>
    <p:sldId id="299" r:id="rId23"/>
    <p:sldId id="3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6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586" autoAdjust="0"/>
  </p:normalViewPr>
  <p:slideViewPr>
    <p:cSldViewPr snapToGrid="0">
      <p:cViewPr varScale="1">
        <p:scale>
          <a:sx n="63" d="100"/>
          <a:sy n="63" d="100"/>
        </p:scale>
        <p:origin x="-92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solidFill>
                  <a:schemeClr val="tx1"/>
                </a:solidFill>
              </a:rPr>
              <a:t>Recurring</a:t>
            </a:r>
            <a:r>
              <a:rPr lang="en-US" baseline="0" dirty="0" smtClean="0">
                <a:solidFill>
                  <a:schemeClr val="tx1"/>
                </a:solidFill>
              </a:rPr>
              <a:t> Characteristics (y&gt;1)</a:t>
            </a:r>
            <a:endParaRPr lang="en-US" dirty="0">
              <a:solidFill>
                <a:schemeClr val="tx1"/>
              </a:solidFill>
            </a:endParaRPr>
          </a:p>
        </c:rich>
      </c:tx>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67747584"/>
        <c:axId val="54484288"/>
      </c:barChart>
      <c:catAx>
        <c:axId val="1677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484288"/>
        <c:crosses val="autoZero"/>
        <c:auto val="1"/>
        <c:lblAlgn val="ctr"/>
        <c:lblOffset val="100"/>
        <c:noMultiLvlLbl val="0"/>
      </c:catAx>
      <c:valAx>
        <c:axId val="5448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74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Recurring</a:t>
            </a:r>
            <a:r>
              <a:rPr lang="en-US" baseline="0"/>
              <a:t> Characteristics (y&gt;2)</a:t>
            </a:r>
            <a:endParaRPr lang="en-US"/>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Sheet1!$A$2:$A$16</c:f>
              <c:strCache>
                <c:ptCount val="15"/>
                <c:pt idx="0">
                  <c:v>Luxurious</c:v>
                </c:pt>
                <c:pt idx="1">
                  <c:v>Comfortable</c:v>
                </c:pt>
                <c:pt idx="2">
                  <c:v>Beautiful</c:v>
                </c:pt>
                <c:pt idx="3">
                  <c:v>Great Customer Service</c:v>
                </c:pt>
                <c:pt idx="4">
                  <c:v>Clean</c:v>
                </c:pt>
                <c:pt idx="5">
                  <c:v>Elegance</c:v>
                </c:pt>
                <c:pt idx="6">
                  <c:v>Expensive</c:v>
                </c:pt>
                <c:pt idx="7">
                  <c:v>Modern</c:v>
                </c:pt>
                <c:pt idx="8">
                  <c:v>Detail Oriented</c:v>
                </c:pt>
                <c:pt idx="9">
                  <c:v>Excellent</c:v>
                </c:pt>
                <c:pt idx="10">
                  <c:v>Large</c:v>
                </c:pt>
                <c:pt idx="11">
                  <c:v>Nice</c:v>
                </c:pt>
                <c:pt idx="12">
                  <c:v>Relax</c:v>
                </c:pt>
                <c:pt idx="13">
                  <c:v>Classic</c:v>
                </c:pt>
                <c:pt idx="14">
                  <c:v>Contemporary</c:v>
                </c:pt>
              </c:strCache>
            </c:strRef>
          </c:cat>
          <c:val>
            <c:numRef>
              <c:f>Sheet1!$B$2:$B$16</c:f>
              <c:numCache>
                <c:formatCode>General</c:formatCode>
                <c:ptCount val="15"/>
                <c:pt idx="0">
                  <c:v>10</c:v>
                </c:pt>
                <c:pt idx="1">
                  <c:v>7</c:v>
                </c:pt>
                <c:pt idx="2">
                  <c:v>5</c:v>
                </c:pt>
                <c:pt idx="3">
                  <c:v>5</c:v>
                </c:pt>
                <c:pt idx="4">
                  <c:v>4</c:v>
                </c:pt>
                <c:pt idx="5">
                  <c:v>4</c:v>
                </c:pt>
                <c:pt idx="6">
                  <c:v>4</c:v>
                </c:pt>
                <c:pt idx="7">
                  <c:v>4</c:v>
                </c:pt>
                <c:pt idx="8">
                  <c:v>3</c:v>
                </c:pt>
                <c:pt idx="9">
                  <c:v>3</c:v>
                </c:pt>
                <c:pt idx="10">
                  <c:v>3</c:v>
                </c:pt>
                <c:pt idx="11">
                  <c:v>3</c:v>
                </c:pt>
                <c:pt idx="12">
                  <c:v>3</c:v>
                </c:pt>
                <c:pt idx="13">
                  <c:v>2</c:v>
                </c:pt>
                <c:pt idx="14">
                  <c:v>2</c:v>
                </c:pt>
              </c:numCache>
            </c:numRef>
          </c:val>
        </c:ser>
        <c:dLbls>
          <c:showLegendKey val="0"/>
          <c:showVal val="0"/>
          <c:showCatName val="0"/>
          <c:showSerName val="0"/>
          <c:showPercent val="0"/>
          <c:showBubbleSize val="0"/>
        </c:dLbls>
        <c:gapWidth val="219"/>
        <c:overlap val="-27"/>
        <c:axId val="168422400"/>
        <c:axId val="63992896"/>
      </c:barChart>
      <c:catAx>
        <c:axId val="16842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92896"/>
        <c:crosses val="autoZero"/>
        <c:auto val="1"/>
        <c:lblAlgn val="ctr"/>
        <c:lblOffset val="100"/>
        <c:noMultiLvlLbl val="0"/>
      </c:catAx>
      <c:valAx>
        <c:axId val="63992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22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21A8A-5DD6-4879-9009-1A4A8529E1AA}"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4C402-2D83-448D-98FD-12C1B8BDE792}" type="slidenum">
              <a:rPr lang="en-US" smtClean="0"/>
              <a:t>‹#›</a:t>
            </a:fld>
            <a:endParaRPr lang="en-US"/>
          </a:p>
        </p:txBody>
      </p:sp>
    </p:spTree>
    <p:extLst>
      <p:ext uri="{BB962C8B-B14F-4D97-AF65-F5344CB8AC3E}">
        <p14:creationId xmlns:p14="http://schemas.microsoft.com/office/powerpoint/2010/main" val="162170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4C402-2D83-448D-98FD-12C1B8BDE792}" type="slidenum">
              <a:rPr lang="en-US" smtClean="0"/>
              <a:t>1</a:t>
            </a:fld>
            <a:endParaRPr lang="en-US"/>
          </a:p>
        </p:txBody>
      </p:sp>
    </p:spTree>
    <p:extLst>
      <p:ext uri="{BB962C8B-B14F-4D97-AF65-F5344CB8AC3E}">
        <p14:creationId xmlns:p14="http://schemas.microsoft.com/office/powerpoint/2010/main" val="11620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4C402-2D83-448D-98FD-12C1B8BDE792}" type="slidenum">
              <a:rPr lang="en-US" smtClean="0"/>
              <a:t>13</a:t>
            </a:fld>
            <a:endParaRPr lang="en-US"/>
          </a:p>
        </p:txBody>
      </p:sp>
    </p:spTree>
    <p:extLst>
      <p:ext uri="{BB962C8B-B14F-4D97-AF65-F5344CB8AC3E}">
        <p14:creationId xmlns:p14="http://schemas.microsoft.com/office/powerpoint/2010/main" val="3791995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Narrow" panose="020B0606020202030204" pitchFamily="34" charset="0"/>
              </a:rPr>
              <a:t>However, the scale has recently been criticized on a generalization (e.g., Austin et al., 2003; </a:t>
            </a:r>
            <a:r>
              <a:rPr lang="en-US" dirty="0" err="1" smtClean="0">
                <a:latin typeface="Arial Narrow" panose="020B0606020202030204" pitchFamily="34" charset="0"/>
              </a:rPr>
              <a:t>Geuens</a:t>
            </a:r>
            <a:r>
              <a:rPr lang="en-US" dirty="0" smtClean="0">
                <a:latin typeface="Arial Narrow" panose="020B0606020202030204" pitchFamily="34" charset="0"/>
              </a:rPr>
              <a:t> et al., 2009). </a:t>
            </a:r>
          </a:p>
          <a:p>
            <a:r>
              <a:rPr lang="en-US" sz="1200" kern="1200" dirty="0" smtClean="0">
                <a:solidFill>
                  <a:schemeClr val="tx1"/>
                </a:solidFill>
                <a:effectLst/>
                <a:latin typeface="+mn-lt"/>
                <a:ea typeface="+mn-ea"/>
                <a:cs typeface="+mn-cs"/>
              </a:rPr>
              <a:t>Furthermore how does branding play a key role in this? In the hotel industry, a brands personality serves as the focal point for developing loyalty amongst customers and enhancing reputation. More importantly, it can help with relational ties, consisting of social benefits, trust and loyalty (Sung, Kim, &amp; Jung, 2009). Based on Aaker’s (1997) five brand personality dimensions (sincerity, excitement, competence, sophistication, and ruggedness), the purpose of this study is 1) to examine </a:t>
            </a:r>
            <a:r>
              <a:rPr lang="en-US" sz="1200" u="sng" kern="1200" dirty="0" smtClean="0">
                <a:solidFill>
                  <a:schemeClr val="tx1"/>
                </a:solidFill>
                <a:effectLst/>
                <a:latin typeface="+mn-lt"/>
                <a:ea typeface="+mn-ea"/>
                <a:cs typeface="+mn-cs"/>
              </a:rPr>
              <a:t>two new dimensions of brand personality (exclusivity, innovativeness), and 2) to explore the impact of brand personality dimensions (exclusivity, innovativeness, sincerity, excitement, competence, and sophistication) n the luxury hotel context. </a:t>
            </a:r>
            <a:endParaRPr lang="en-US" dirty="0"/>
          </a:p>
        </p:txBody>
      </p:sp>
      <p:sp>
        <p:nvSpPr>
          <p:cNvPr id="4" name="Slide Number Placeholder 3"/>
          <p:cNvSpPr>
            <a:spLocks noGrp="1"/>
          </p:cNvSpPr>
          <p:nvPr>
            <p:ph type="sldNum" sz="quarter" idx="10"/>
          </p:nvPr>
        </p:nvSpPr>
        <p:spPr/>
        <p:txBody>
          <a:bodyPr/>
          <a:lstStyle/>
          <a:p>
            <a:fld id="{8D44C402-2D83-448D-98FD-12C1B8BDE792}" type="slidenum">
              <a:rPr lang="en-US" smtClean="0"/>
              <a:t>14</a:t>
            </a:fld>
            <a:endParaRPr lang="en-US"/>
          </a:p>
        </p:txBody>
      </p:sp>
    </p:spTree>
    <p:extLst>
      <p:ext uri="{BB962C8B-B14F-4D97-AF65-F5344CB8AC3E}">
        <p14:creationId xmlns:p14="http://schemas.microsoft.com/office/powerpoint/2010/main" val="3791995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4C402-2D83-448D-98FD-12C1B8BDE792}" type="slidenum">
              <a:rPr lang="en-US" smtClean="0"/>
              <a:t>16</a:t>
            </a:fld>
            <a:endParaRPr lang="en-US"/>
          </a:p>
        </p:txBody>
      </p:sp>
    </p:spTree>
    <p:extLst>
      <p:ext uri="{BB962C8B-B14F-4D97-AF65-F5344CB8AC3E}">
        <p14:creationId xmlns:p14="http://schemas.microsoft.com/office/powerpoint/2010/main" val="4976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4C402-2D83-448D-98FD-12C1B8BDE792}" type="slidenum">
              <a:rPr lang="en-US" smtClean="0"/>
              <a:t>17</a:t>
            </a:fld>
            <a:endParaRPr lang="en-US"/>
          </a:p>
        </p:txBody>
      </p:sp>
    </p:spTree>
    <p:extLst>
      <p:ext uri="{BB962C8B-B14F-4D97-AF65-F5344CB8AC3E}">
        <p14:creationId xmlns:p14="http://schemas.microsoft.com/office/powerpoint/2010/main" val="3783914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4C402-2D83-448D-98FD-12C1B8BDE792}" type="slidenum">
              <a:rPr lang="en-US" smtClean="0"/>
              <a:t>18</a:t>
            </a:fld>
            <a:endParaRPr lang="en-US"/>
          </a:p>
        </p:txBody>
      </p:sp>
    </p:spTree>
    <p:extLst>
      <p:ext uri="{BB962C8B-B14F-4D97-AF65-F5344CB8AC3E}">
        <p14:creationId xmlns:p14="http://schemas.microsoft.com/office/powerpoint/2010/main" val="510710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4C402-2D83-448D-98FD-12C1B8BDE792}" type="slidenum">
              <a:rPr lang="en-US" smtClean="0"/>
              <a:t>19</a:t>
            </a:fld>
            <a:endParaRPr lang="en-US"/>
          </a:p>
        </p:txBody>
      </p:sp>
    </p:spTree>
    <p:extLst>
      <p:ext uri="{BB962C8B-B14F-4D97-AF65-F5344CB8AC3E}">
        <p14:creationId xmlns:p14="http://schemas.microsoft.com/office/powerpoint/2010/main" val="3039952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Brand personality is defined as “the set of human characteristics associated with a brand” (Aaker 1997, 347) and relates to consumer trust and emotions that are established in a consumer’s mind (Kim and Kim 2004). Since Aaker (1997) first introduced the concept of brand personality, a significant amount of research has been conducted in various industry settings.  A strong and differentiated brand is an intangible asset that enhances a firm’s financial value and brand equity (O’Neill and </a:t>
            </a:r>
            <a:r>
              <a:rPr lang="en-US" sz="1200" kern="1200" dirty="0" err="1" smtClean="0">
                <a:solidFill>
                  <a:schemeClr val="tx1"/>
                </a:solidFill>
                <a:effectLst/>
                <a:latin typeface="+mn-lt"/>
                <a:ea typeface="+mn-ea"/>
                <a:cs typeface="+mn-cs"/>
              </a:rPr>
              <a:t>Mattila</a:t>
            </a:r>
            <a:r>
              <a:rPr lang="en-US" sz="1200" kern="1200" dirty="0" smtClean="0">
                <a:solidFill>
                  <a:schemeClr val="tx1"/>
                </a:solidFill>
                <a:effectLst/>
                <a:latin typeface="+mn-lt"/>
                <a:ea typeface="+mn-ea"/>
                <a:cs typeface="+mn-cs"/>
              </a:rPr>
              <a:t>, 2006). Because brands create an identity and personality with a set of promises to customers, customers are more likely to choose a specific brand that they like and that is consistent with their personalities (Heath and Scott, 1998). In the hotel industry, brand personality is proposed to be a critical driver that  develops customer preference and strong relationship with one brand over another because functional characteristics of hotel products are difficult to be differentiated (</a:t>
            </a:r>
            <a:r>
              <a:rPr lang="en-US" sz="1200" kern="1200" dirty="0" err="1" smtClean="0">
                <a:solidFill>
                  <a:schemeClr val="tx1"/>
                </a:solidFill>
                <a:effectLst/>
                <a:latin typeface="+mn-lt"/>
                <a:ea typeface="+mn-ea"/>
                <a:cs typeface="+mn-cs"/>
              </a:rPr>
              <a:t>Siguaw</a:t>
            </a:r>
            <a:r>
              <a:rPr lang="en-US" sz="1200" kern="1200" dirty="0" smtClean="0">
                <a:solidFill>
                  <a:schemeClr val="tx1"/>
                </a:solidFill>
                <a:effectLst/>
                <a:latin typeface="+mn-lt"/>
                <a:ea typeface="+mn-ea"/>
                <a:cs typeface="+mn-cs"/>
              </a:rPr>
              <a:t> et al., 1999). </a:t>
            </a:r>
          </a:p>
          <a:p>
            <a:endParaRPr lang="en-US" dirty="0"/>
          </a:p>
        </p:txBody>
      </p:sp>
      <p:sp>
        <p:nvSpPr>
          <p:cNvPr id="4" name="Slide Number Placeholder 3"/>
          <p:cNvSpPr>
            <a:spLocks noGrp="1"/>
          </p:cNvSpPr>
          <p:nvPr>
            <p:ph type="sldNum" sz="quarter" idx="10"/>
          </p:nvPr>
        </p:nvSpPr>
        <p:spPr/>
        <p:txBody>
          <a:bodyPr/>
          <a:lstStyle/>
          <a:p>
            <a:fld id="{8D44C402-2D83-448D-98FD-12C1B8BDE792}" type="slidenum">
              <a:rPr lang="en-US" smtClean="0"/>
              <a:t>20</a:t>
            </a:fld>
            <a:endParaRPr lang="en-US"/>
          </a:p>
        </p:txBody>
      </p:sp>
    </p:spTree>
    <p:extLst>
      <p:ext uri="{BB962C8B-B14F-4D97-AF65-F5344CB8AC3E}">
        <p14:creationId xmlns:p14="http://schemas.microsoft.com/office/powerpoint/2010/main" val="2154541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Brand personality is defined as “the set of human characteristics associated with a brand” (Aaker 1997, 347) and relates to consumer trust and emotions that are established in a consumer’s mind (Kim and Kim 2004). Since Aaker (1997) first introduced the concept of brand personality, a significant amount of research has been conducted in various industry settings.  A strong and differentiated brand is an intangible asset that enhances a firm’s financial value and brand equity (O’Neill and </a:t>
            </a:r>
            <a:r>
              <a:rPr lang="en-US" sz="1200" kern="1200" dirty="0" err="1" smtClean="0">
                <a:solidFill>
                  <a:schemeClr val="tx1"/>
                </a:solidFill>
                <a:effectLst/>
                <a:latin typeface="+mn-lt"/>
                <a:ea typeface="+mn-ea"/>
                <a:cs typeface="+mn-cs"/>
              </a:rPr>
              <a:t>Mattila</a:t>
            </a:r>
            <a:r>
              <a:rPr lang="en-US" sz="1200" kern="1200" dirty="0" smtClean="0">
                <a:solidFill>
                  <a:schemeClr val="tx1"/>
                </a:solidFill>
                <a:effectLst/>
                <a:latin typeface="+mn-lt"/>
                <a:ea typeface="+mn-ea"/>
                <a:cs typeface="+mn-cs"/>
              </a:rPr>
              <a:t>, 2006). Because brands create an identity and personality with a set of promises to customers, customers are more likely to choose a specific brand that they like and that is consistent with their personalities (Heath and Scott, 1998). In the hotel industry, brand personality is proposed to be a critical driver that  develops customer preference and strong relationship with one brand over another because functional characteristics of hotel products are difficult to be differentiated (</a:t>
            </a:r>
            <a:r>
              <a:rPr lang="en-US" sz="1200" kern="1200" dirty="0" err="1" smtClean="0">
                <a:solidFill>
                  <a:schemeClr val="tx1"/>
                </a:solidFill>
                <a:effectLst/>
                <a:latin typeface="+mn-lt"/>
                <a:ea typeface="+mn-ea"/>
                <a:cs typeface="+mn-cs"/>
              </a:rPr>
              <a:t>Siguaw</a:t>
            </a:r>
            <a:r>
              <a:rPr lang="en-US" sz="1200" kern="1200" dirty="0" smtClean="0">
                <a:solidFill>
                  <a:schemeClr val="tx1"/>
                </a:solidFill>
                <a:effectLst/>
                <a:latin typeface="+mn-lt"/>
                <a:ea typeface="+mn-ea"/>
                <a:cs typeface="+mn-cs"/>
              </a:rPr>
              <a:t> et al., 1999). </a:t>
            </a:r>
          </a:p>
          <a:p>
            <a:endParaRPr lang="en-US" dirty="0"/>
          </a:p>
        </p:txBody>
      </p:sp>
      <p:sp>
        <p:nvSpPr>
          <p:cNvPr id="4" name="Slide Number Placeholder 3"/>
          <p:cNvSpPr>
            <a:spLocks noGrp="1"/>
          </p:cNvSpPr>
          <p:nvPr>
            <p:ph type="sldNum" sz="quarter" idx="10"/>
          </p:nvPr>
        </p:nvSpPr>
        <p:spPr/>
        <p:txBody>
          <a:bodyPr/>
          <a:lstStyle/>
          <a:p>
            <a:fld id="{8D44C402-2D83-448D-98FD-12C1B8BDE792}" type="slidenum">
              <a:rPr lang="en-US" smtClean="0"/>
              <a:t>21</a:t>
            </a:fld>
            <a:endParaRPr lang="en-US"/>
          </a:p>
        </p:txBody>
      </p:sp>
    </p:spTree>
    <p:extLst>
      <p:ext uri="{BB962C8B-B14F-4D97-AF65-F5344CB8AC3E}">
        <p14:creationId xmlns:p14="http://schemas.microsoft.com/office/powerpoint/2010/main" val="2154541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Arial Narrow" panose="020B0606020202030204" pitchFamily="34" charset="0"/>
              </a:rPr>
              <a:t>However, there is little empirical research that has investigated the structure of luxury hotel brand-personality dimensions and scales.</a:t>
            </a:r>
          </a:p>
          <a:p>
            <a:pPr marL="0" indent="0">
              <a:buFont typeface="Arial" panose="020B0604020202020204" pitchFamily="34" charset="0"/>
              <a:buNone/>
            </a:pPr>
            <a:r>
              <a:rPr lang="en-US" sz="1200" dirty="0" smtClean="0">
                <a:latin typeface="Arial Narrow" panose="020B0606020202030204" pitchFamily="34" charset="0"/>
              </a:rPr>
              <a:t/>
            </a:r>
            <a:br>
              <a:rPr lang="en-US" sz="1200" dirty="0" smtClean="0">
                <a:latin typeface="Arial Narrow" panose="020B0606020202030204" pitchFamily="34" charset="0"/>
              </a:rPr>
            </a:br>
            <a:endParaRPr lang="en-US" sz="1200" dirty="0" smtClean="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8D44C402-2D83-448D-98FD-12C1B8BDE792}" type="slidenum">
              <a:rPr lang="en-US" smtClean="0"/>
              <a:t>22</a:t>
            </a:fld>
            <a:endParaRPr lang="en-US"/>
          </a:p>
        </p:txBody>
      </p:sp>
    </p:spTree>
    <p:extLst>
      <p:ext uri="{BB962C8B-B14F-4D97-AF65-F5344CB8AC3E}">
        <p14:creationId xmlns:p14="http://schemas.microsoft.com/office/powerpoint/2010/main" val="2394103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D44C402-2D83-448D-98FD-12C1B8BDE792}" type="slidenum">
              <a:rPr lang="en-US" smtClean="0"/>
              <a:t>23</a:t>
            </a:fld>
            <a:endParaRPr lang="en-US"/>
          </a:p>
        </p:txBody>
      </p:sp>
    </p:spTree>
    <p:extLst>
      <p:ext uri="{BB962C8B-B14F-4D97-AF65-F5344CB8AC3E}">
        <p14:creationId xmlns:p14="http://schemas.microsoft.com/office/powerpoint/2010/main" val="4976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consumption of luxury brands has been influenced by a numerous macro-environmental trends, such as globalization and cultural convergence (Chadha and Husband, 2006); the emergence of new market segments (Okonkwo, 2009); a consistent rise in the number of wealthy consumers, and the increasing attention that luxury brands receive from the media (Mandel et al., 2006).</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Narrow" panose="020B0606020202030204" pitchFamily="34" charset="0"/>
              </a:rPr>
              <a:t>-The global luxury hotel market size was valued at USD 83.10 billion in 2017 and is anticipated to expand at a CAGR of 4.3% over the forecast period </a:t>
            </a:r>
            <a:r>
              <a:rPr lang="en-US" sz="2000" dirty="0" smtClean="0">
                <a:latin typeface="Arial Narrow" panose="020B0606020202030204" pitchFamily="34" charset="0"/>
              </a:rPr>
              <a:t>(Luxury Hotel Market, 2018).</a:t>
            </a:r>
          </a:p>
          <a:p>
            <a:r>
              <a:rPr lang="en-US" sz="1200" kern="1200" dirty="0" smtClean="0">
                <a:solidFill>
                  <a:schemeClr val="tx1"/>
                </a:solidFill>
                <a:effectLst/>
                <a:latin typeface="+mn-lt"/>
                <a:ea typeface="+mn-ea"/>
                <a:cs typeface="+mn-cs"/>
              </a:rPr>
              <a:t>-In the U.S., revenues in the luxury hotel segment have expanded significantly over the last few years, rising from $1.2 trillion in 2009 to $1.6 trillion in 2011. For example, Four Seasons prioritizes gaining a better understanding of their guests through developing an ongoing two-way conversation with them.  More importantly, it focuses on enabling guests to fully engage with the brand experience. </a:t>
            </a:r>
          </a:p>
          <a:p>
            <a:r>
              <a:rPr lang="en-US" sz="1200" kern="1200" dirty="0" smtClean="0">
                <a:solidFill>
                  <a:schemeClr val="tx1"/>
                </a:solidFill>
                <a:effectLst/>
                <a:latin typeface="+mn-lt"/>
                <a:ea typeface="+mn-ea"/>
                <a:cs typeface="+mn-cs"/>
              </a:rPr>
              <a:t>It recognizes that luxury hotel guests are looking for intrinsic value and a deeper relationship with the brands (Four Seasons Luxury Trend Report, 2012). Because the luxury hotel segment is an important growing market, the study of brand personality in this sector will be particularly timely for hotel marketers. </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D44C402-2D83-448D-98FD-12C1B8BDE792}" type="slidenum">
              <a:rPr lang="en-US" smtClean="0"/>
              <a:t>2</a:t>
            </a:fld>
            <a:endParaRPr lang="en-US"/>
          </a:p>
        </p:txBody>
      </p:sp>
    </p:spTree>
    <p:extLst>
      <p:ext uri="{BB962C8B-B14F-4D97-AF65-F5344CB8AC3E}">
        <p14:creationId xmlns:p14="http://schemas.microsoft.com/office/powerpoint/2010/main" val="144894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Brand personality relates to consumer trust and emotions that are established in a consumer’s mind (Kim and Kim 2004). Since Aaker (1997) first introduced the concept of brand personality, a significant amount of research has been conducted in various industry settings.  A strong and differentiated brand is an intangible asset that enhances a firm’s financial value and brand equity (O’Neill and </a:t>
            </a:r>
            <a:r>
              <a:rPr lang="en-US" sz="1200" kern="1200" dirty="0" err="1" smtClean="0">
                <a:solidFill>
                  <a:schemeClr val="tx1"/>
                </a:solidFill>
                <a:effectLst/>
                <a:latin typeface="+mn-lt"/>
                <a:ea typeface="+mn-ea"/>
                <a:cs typeface="+mn-cs"/>
              </a:rPr>
              <a:t>Mattila</a:t>
            </a:r>
            <a:r>
              <a:rPr lang="en-US" sz="1200" kern="1200" dirty="0" smtClean="0">
                <a:solidFill>
                  <a:schemeClr val="tx1"/>
                </a:solidFill>
                <a:effectLst/>
                <a:latin typeface="+mn-lt"/>
                <a:ea typeface="+mn-ea"/>
                <a:cs typeface="+mn-cs"/>
              </a:rPr>
              <a:t>, 2006). Because brands create an identity and personality with a set of promises to customers, customers are more likely to choose a specific brand that they like and that is consistent with their personalities (Heath and Scott, 1998). </a:t>
            </a:r>
            <a:endParaRPr lang="en-US" dirty="0"/>
          </a:p>
        </p:txBody>
      </p:sp>
      <p:sp>
        <p:nvSpPr>
          <p:cNvPr id="4" name="Slide Number Placeholder 3"/>
          <p:cNvSpPr>
            <a:spLocks noGrp="1"/>
          </p:cNvSpPr>
          <p:nvPr>
            <p:ph type="sldNum" sz="quarter" idx="10"/>
          </p:nvPr>
        </p:nvSpPr>
        <p:spPr/>
        <p:txBody>
          <a:bodyPr/>
          <a:lstStyle/>
          <a:p>
            <a:fld id="{8D44C402-2D83-448D-98FD-12C1B8BDE792}" type="slidenum">
              <a:rPr lang="en-US" smtClean="0"/>
              <a:t>4</a:t>
            </a:fld>
            <a:endParaRPr lang="en-US"/>
          </a:p>
        </p:txBody>
      </p:sp>
    </p:spTree>
    <p:extLst>
      <p:ext uri="{BB962C8B-B14F-4D97-AF65-F5344CB8AC3E}">
        <p14:creationId xmlns:p14="http://schemas.microsoft.com/office/powerpoint/2010/main" val="277796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Arial Narrow" panose="020B0606020202030204" pitchFamily="34" charset="0"/>
              </a:rPr>
              <a:t>Keller (2009) suggested that luxury brands make consumers feel better about themselves; i.e., consumers feel a sense of pride, accomplishment, and fulfillment in owning objects bearing the labels of luxury brands.</a:t>
            </a:r>
          </a:p>
          <a:p>
            <a:pPr marL="285750" indent="-285750">
              <a:buFont typeface="Arial" panose="020B0604020202020204" pitchFamily="34" charset="0"/>
              <a:buChar char="•"/>
            </a:pPr>
            <a:endParaRPr lang="en-US" sz="1200" dirty="0" smtClean="0">
              <a:latin typeface="Arial Narrow" panose="020B0606020202030204" pitchFamily="34" charset="0"/>
            </a:endParaRPr>
          </a:p>
          <a:p>
            <a:pPr marL="285750" indent="-285750">
              <a:buFont typeface="Arial" panose="020B0604020202020204" pitchFamily="34" charset="0"/>
              <a:buChar char="•"/>
            </a:pPr>
            <a:r>
              <a:rPr lang="en-US" sz="1200" dirty="0" smtClean="0">
                <a:latin typeface="Arial Narrow" panose="020B0606020202030204" pitchFamily="34" charset="0"/>
              </a:rPr>
              <a:t>In the hospitality industry, brand personality is proposed to be a critical driver that develops customer preference and strong relationship with one brand over another (</a:t>
            </a:r>
            <a:r>
              <a:rPr lang="en-US" sz="1200" dirty="0" err="1" smtClean="0">
                <a:latin typeface="Arial Narrow" panose="020B0606020202030204" pitchFamily="34" charset="0"/>
              </a:rPr>
              <a:t>Siguaw</a:t>
            </a:r>
            <a:r>
              <a:rPr lang="en-US" sz="1200" dirty="0" smtClean="0">
                <a:latin typeface="Arial Narrow" panose="020B0606020202030204" pitchFamily="34" charset="0"/>
              </a:rPr>
              <a:t> et al., 1999).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hotel industry, brand personality is proposed to be a critical driver that  develops customer preference and strong relationship with one brand over another because functional characteristics of hotel products are difficult to be differentiated (</a:t>
            </a:r>
            <a:r>
              <a:rPr lang="en-US" sz="1200" kern="1200" dirty="0" err="1" smtClean="0">
                <a:solidFill>
                  <a:schemeClr val="tx1"/>
                </a:solidFill>
                <a:effectLst/>
                <a:latin typeface="+mn-lt"/>
                <a:ea typeface="+mn-ea"/>
                <a:cs typeface="+mn-cs"/>
              </a:rPr>
              <a:t>Siguaw</a:t>
            </a:r>
            <a:r>
              <a:rPr lang="en-US" sz="1200" kern="1200" dirty="0" smtClean="0">
                <a:solidFill>
                  <a:schemeClr val="tx1"/>
                </a:solidFill>
                <a:effectLst/>
                <a:latin typeface="+mn-lt"/>
                <a:ea typeface="+mn-ea"/>
                <a:cs typeface="+mn-cs"/>
              </a:rPr>
              <a:t> et al., 1999).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Brands create an identity and personality with a set of promises to customers and customers are likely to choose a certain brand that they like, and they feel that the brand they select to be consistent with their personalities (Heath &amp; Scott, 1998). </a:t>
            </a:r>
          </a:p>
          <a:p>
            <a:pPr marL="285750" indent="-285750">
              <a:buFont typeface="Arial" panose="020B0604020202020204" pitchFamily="34" charset="0"/>
              <a:buChar char="•"/>
            </a:pPr>
            <a:endParaRPr lang="en-US" sz="1200" dirty="0" smtClean="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Furthermore how does branding play a key role in this? In the hotel industry, a brands personality serves as the focal point for developing loyalty amongst customers and enhancing reputation. More importantly, it can help with relational ties, consisting of social benefits, trust and loyalty (Sung, Kim, &amp; Jung, 2009). </a:t>
            </a:r>
            <a:r>
              <a:rPr lang="en-US" sz="1200" dirty="0" smtClean="0">
                <a:latin typeface="Arial Narrow" panose="020B0606020202030204" pitchFamily="34" charset="0"/>
              </a:rPr>
              <a:t>However, there is little empirical research that has investigated the structure of luxury hotel brand-personality dimensions and scales.</a:t>
            </a:r>
          </a:p>
        </p:txBody>
      </p:sp>
      <p:sp>
        <p:nvSpPr>
          <p:cNvPr id="4" name="Slide Number Placeholder 3"/>
          <p:cNvSpPr>
            <a:spLocks noGrp="1"/>
          </p:cNvSpPr>
          <p:nvPr>
            <p:ph type="sldNum" sz="quarter" idx="10"/>
          </p:nvPr>
        </p:nvSpPr>
        <p:spPr/>
        <p:txBody>
          <a:bodyPr/>
          <a:lstStyle/>
          <a:p>
            <a:fld id="{8D44C402-2D83-448D-98FD-12C1B8BDE792}" type="slidenum">
              <a:rPr lang="en-US" smtClean="0"/>
              <a:t>5</a:t>
            </a:fld>
            <a:endParaRPr lang="en-US"/>
          </a:p>
        </p:txBody>
      </p:sp>
    </p:spTree>
    <p:extLst>
      <p:ext uri="{BB962C8B-B14F-4D97-AF65-F5344CB8AC3E}">
        <p14:creationId xmlns:p14="http://schemas.microsoft.com/office/powerpoint/2010/main" val="2394103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scale has recently been criticized on a generalization (e.g., Austin et al., 2003; </a:t>
            </a:r>
            <a:r>
              <a:rPr lang="en-US" sz="1200" kern="1200" dirty="0" err="1" smtClean="0">
                <a:solidFill>
                  <a:schemeClr val="tx1"/>
                </a:solidFill>
                <a:effectLst/>
                <a:latin typeface="+mn-lt"/>
                <a:ea typeface="+mn-ea"/>
                <a:cs typeface="+mn-cs"/>
              </a:rPr>
              <a:t>Geuens</a:t>
            </a:r>
            <a:r>
              <a:rPr lang="en-US" sz="1200" kern="1200" dirty="0" smtClean="0">
                <a:solidFill>
                  <a:schemeClr val="tx1"/>
                </a:solidFill>
                <a:effectLst/>
                <a:latin typeface="+mn-lt"/>
                <a:ea typeface="+mn-ea"/>
                <a:cs typeface="+mn-cs"/>
              </a:rPr>
              <a:t> et al., 2009; </a:t>
            </a:r>
            <a:r>
              <a:rPr lang="en-US" sz="1200" kern="1200" dirty="0" err="1" smtClean="0">
                <a:solidFill>
                  <a:schemeClr val="tx1"/>
                </a:solidFill>
                <a:effectLst/>
                <a:latin typeface="+mn-lt"/>
                <a:ea typeface="+mn-ea"/>
                <a:cs typeface="+mn-cs"/>
              </a:rPr>
              <a:t>Siguaw</a:t>
            </a:r>
            <a:r>
              <a:rPr lang="en-US" sz="1200" kern="1200" dirty="0" smtClean="0">
                <a:solidFill>
                  <a:schemeClr val="tx1"/>
                </a:solidFill>
                <a:effectLst/>
                <a:latin typeface="+mn-lt"/>
                <a:ea typeface="+mn-ea"/>
                <a:cs typeface="+mn-cs"/>
              </a:rPr>
              <a:t> et al., 1999). Therefore, to obtain clearer insight into the guest-brand relationship in the hospitality industry, the goal of this study is to examine  the impact of brand personality dimensions-sincerity, excitement, competence, sophistication brand trust and affect - on loyalty in the luxury hotel context. More precisely, this study will explore the relative impact of each brand personality dimension on trust and affect through dominance analysis. Figure 1 depicts the research model to achieve the purposes of this study. </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Aaker’s (1997) five brand personality dimensions (sincerity, excitement, competence, sophistication, and ruggedness), the purpose of this study is 1) to examine two new dimensions of brand personality (exclusivity, innovativeness), and 2) to explore the impact of brand personality dimensions (exclusivity, innovativeness, sincerity, excitement, competence, and sophistication) n the luxury hotel context. </a:t>
            </a:r>
            <a:endParaRPr lang="en-US" dirty="0" smtClean="0"/>
          </a:p>
          <a:p>
            <a:endParaRPr lang="en-US" dirty="0"/>
          </a:p>
        </p:txBody>
      </p:sp>
      <p:sp>
        <p:nvSpPr>
          <p:cNvPr id="4" name="Slide Number Placeholder 3"/>
          <p:cNvSpPr>
            <a:spLocks noGrp="1"/>
          </p:cNvSpPr>
          <p:nvPr>
            <p:ph type="sldNum" sz="quarter" idx="10"/>
          </p:nvPr>
        </p:nvSpPr>
        <p:spPr/>
        <p:txBody>
          <a:bodyPr/>
          <a:lstStyle/>
          <a:p>
            <a:fld id="{8D44C402-2D83-448D-98FD-12C1B8BDE792}" type="slidenum">
              <a:rPr lang="en-US" smtClean="0"/>
              <a:t>6</a:t>
            </a:fld>
            <a:endParaRPr lang="en-US"/>
          </a:p>
        </p:txBody>
      </p:sp>
    </p:spTree>
    <p:extLst>
      <p:ext uri="{BB962C8B-B14F-4D97-AF65-F5344CB8AC3E}">
        <p14:creationId xmlns:p14="http://schemas.microsoft.com/office/powerpoint/2010/main" val="215454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21971-77E1-4F87-8D56-CDE514E71F2F}" type="slidenum">
              <a:rPr lang="en-US" smtClean="0"/>
              <a:t>7</a:t>
            </a:fld>
            <a:endParaRPr lang="en-US"/>
          </a:p>
        </p:txBody>
      </p:sp>
    </p:spTree>
    <p:extLst>
      <p:ext uri="{BB962C8B-B14F-4D97-AF65-F5344CB8AC3E}">
        <p14:creationId xmlns:p14="http://schemas.microsoft.com/office/powerpoint/2010/main" val="101405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700"/>
              </a:spcBef>
              <a:buClr>
                <a:srgbClr val="9F2936"/>
              </a:buClr>
              <a:buSzPct val="60000"/>
              <a:buFont typeface="Wingdings" pitchFamily="2" charset="2"/>
              <a:buNone/>
            </a:pPr>
            <a:endParaRPr lang="en-US" altLang="ko-KR" dirty="0" smtClean="0">
              <a:ea typeface="굴림" pitchFamily="34"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Behavioral Intention of Social media</a:t>
            </a:r>
          </a:p>
          <a:p>
            <a:endParaRPr lang="en-US" dirty="0"/>
          </a:p>
        </p:txBody>
      </p:sp>
      <p:sp>
        <p:nvSpPr>
          <p:cNvPr id="4" name="Slide Number Placeholder 3"/>
          <p:cNvSpPr>
            <a:spLocks noGrp="1"/>
          </p:cNvSpPr>
          <p:nvPr>
            <p:ph type="sldNum" sz="quarter" idx="10"/>
          </p:nvPr>
        </p:nvSpPr>
        <p:spPr/>
        <p:txBody>
          <a:bodyPr/>
          <a:lstStyle/>
          <a:p>
            <a:fld id="{1D221971-77E1-4F87-8D56-CDE514E71F2F}" type="slidenum">
              <a:rPr lang="en-US" smtClean="0"/>
              <a:t>10</a:t>
            </a:fld>
            <a:endParaRPr lang="en-US"/>
          </a:p>
        </p:txBody>
      </p:sp>
    </p:spTree>
    <p:extLst>
      <p:ext uri="{BB962C8B-B14F-4D97-AF65-F5344CB8AC3E}">
        <p14:creationId xmlns:p14="http://schemas.microsoft.com/office/powerpoint/2010/main" val="101405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to the baseline model testing, we also conducted dominance analysis, which permits the direct comparison of predictors in a research model (</a:t>
            </a:r>
            <a:r>
              <a:rPr lang="en-US" sz="1200" kern="1200" dirty="0" err="1" smtClean="0">
                <a:solidFill>
                  <a:schemeClr val="tx1"/>
                </a:solidFill>
                <a:effectLst/>
                <a:latin typeface="+mn-lt"/>
                <a:ea typeface="+mn-ea"/>
                <a:cs typeface="+mn-cs"/>
              </a:rPr>
              <a:t>Budescu</a:t>
            </a:r>
            <a:r>
              <a:rPr lang="en-US" sz="1200" kern="1200" dirty="0" smtClean="0">
                <a:solidFill>
                  <a:schemeClr val="tx1"/>
                </a:solidFill>
                <a:effectLst/>
                <a:latin typeface="+mn-lt"/>
                <a:ea typeface="+mn-ea"/>
                <a:cs typeface="+mn-cs"/>
              </a:rPr>
              <a:t>, 1993).  This analysis  tests </a:t>
            </a:r>
            <a:r>
              <a:rPr lang="en-US" sz="1200" u="sng" kern="1200" dirty="0" smtClean="0">
                <a:solidFill>
                  <a:srgbClr val="FF0000"/>
                </a:solidFill>
                <a:effectLst/>
                <a:latin typeface="+mn-lt"/>
                <a:ea typeface="+mn-ea"/>
                <a:cs typeface="+mn-cs"/>
              </a:rPr>
              <a:t>the relative importance of each dimension of brand personality on brand trust and brand affect. </a:t>
            </a:r>
            <a:r>
              <a:rPr lang="en-US" sz="1200" kern="1200" dirty="0" smtClean="0">
                <a:solidFill>
                  <a:schemeClr val="tx1"/>
                </a:solidFill>
                <a:effectLst/>
                <a:latin typeface="+mn-lt"/>
                <a:ea typeface="+mn-ea"/>
                <a:cs typeface="+mn-cs"/>
              </a:rPr>
              <a:t>As shown in Figure 2, “competence” exerts the greatest impact on both trust and affect followed by “sincerity.” “competence” (51%) is found to be the dominating dimension to increase brand trust as the functional aspects, reliable and intelligent, are closely related to cognitive responses, trust. However, “sincerity” (32%) has a similar impact on brand affect to “competence” (34%) as brand affect is more influenced by emotional aspects, such as honest and cheerful. Similarly, the influence of “excitement” is found to be greater on affect than on trust.</a:t>
            </a:r>
          </a:p>
          <a:p>
            <a:endParaRPr lang="en-US" dirty="0"/>
          </a:p>
        </p:txBody>
      </p:sp>
      <p:sp>
        <p:nvSpPr>
          <p:cNvPr id="4" name="Slide Number Placeholder 3"/>
          <p:cNvSpPr>
            <a:spLocks noGrp="1"/>
          </p:cNvSpPr>
          <p:nvPr>
            <p:ph type="sldNum" sz="quarter" idx="10"/>
          </p:nvPr>
        </p:nvSpPr>
        <p:spPr/>
        <p:txBody>
          <a:bodyPr/>
          <a:lstStyle/>
          <a:p>
            <a:fld id="{8D44C402-2D83-448D-98FD-12C1B8BDE792}" type="slidenum">
              <a:rPr lang="en-US" smtClean="0"/>
              <a:t>11</a:t>
            </a:fld>
            <a:endParaRPr lang="en-US"/>
          </a:p>
        </p:txBody>
      </p:sp>
    </p:spTree>
    <p:extLst>
      <p:ext uri="{BB962C8B-B14F-4D97-AF65-F5344CB8AC3E}">
        <p14:creationId xmlns:p14="http://schemas.microsoft.com/office/powerpoint/2010/main" val="3787696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36A1E2-6215-45C6-9584-96DC9FFA529F}"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2F447-8F17-42A8-82E3-DA61A16827B9}" type="slidenum">
              <a:rPr lang="en-US" smtClean="0"/>
              <a:t>‹#›</a:t>
            </a:fld>
            <a:endParaRPr lang="en-US"/>
          </a:p>
        </p:txBody>
      </p:sp>
    </p:spTree>
    <p:extLst>
      <p:ext uri="{BB962C8B-B14F-4D97-AF65-F5344CB8AC3E}">
        <p14:creationId xmlns:p14="http://schemas.microsoft.com/office/powerpoint/2010/main" val="239360646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6A1E2-6215-45C6-9584-96DC9FFA529F}"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2F447-8F17-42A8-82E3-DA61A16827B9}" type="slidenum">
              <a:rPr lang="en-US" smtClean="0"/>
              <a:t>‹#›</a:t>
            </a:fld>
            <a:endParaRPr lang="en-US"/>
          </a:p>
        </p:txBody>
      </p:sp>
    </p:spTree>
    <p:extLst>
      <p:ext uri="{BB962C8B-B14F-4D97-AF65-F5344CB8AC3E}">
        <p14:creationId xmlns:p14="http://schemas.microsoft.com/office/powerpoint/2010/main" val="287838748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6A1E2-6215-45C6-9584-96DC9FFA529F}"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2F447-8F17-42A8-82E3-DA61A16827B9}" type="slidenum">
              <a:rPr lang="en-US" smtClean="0"/>
              <a:t>‹#›</a:t>
            </a:fld>
            <a:endParaRPr lang="en-US"/>
          </a:p>
        </p:txBody>
      </p:sp>
    </p:spTree>
    <p:extLst>
      <p:ext uri="{BB962C8B-B14F-4D97-AF65-F5344CB8AC3E}">
        <p14:creationId xmlns:p14="http://schemas.microsoft.com/office/powerpoint/2010/main" val="310917383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6A1E2-6215-45C6-9584-96DC9FFA529F}"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2F447-8F17-42A8-82E3-DA61A16827B9}" type="slidenum">
              <a:rPr lang="en-US" smtClean="0"/>
              <a:t>‹#›</a:t>
            </a:fld>
            <a:endParaRPr lang="en-US"/>
          </a:p>
        </p:txBody>
      </p:sp>
    </p:spTree>
    <p:extLst>
      <p:ext uri="{BB962C8B-B14F-4D97-AF65-F5344CB8AC3E}">
        <p14:creationId xmlns:p14="http://schemas.microsoft.com/office/powerpoint/2010/main" val="264337138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6A1E2-6215-45C6-9584-96DC9FFA529F}"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2F447-8F17-42A8-82E3-DA61A16827B9}" type="slidenum">
              <a:rPr lang="en-US" smtClean="0"/>
              <a:t>‹#›</a:t>
            </a:fld>
            <a:endParaRPr lang="en-US"/>
          </a:p>
        </p:txBody>
      </p:sp>
    </p:spTree>
    <p:extLst>
      <p:ext uri="{BB962C8B-B14F-4D97-AF65-F5344CB8AC3E}">
        <p14:creationId xmlns:p14="http://schemas.microsoft.com/office/powerpoint/2010/main" val="21977947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36A1E2-6215-45C6-9584-96DC9FFA529F}"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2F447-8F17-42A8-82E3-DA61A16827B9}" type="slidenum">
              <a:rPr lang="en-US" smtClean="0"/>
              <a:t>‹#›</a:t>
            </a:fld>
            <a:endParaRPr lang="en-US"/>
          </a:p>
        </p:txBody>
      </p:sp>
    </p:spTree>
    <p:extLst>
      <p:ext uri="{BB962C8B-B14F-4D97-AF65-F5344CB8AC3E}">
        <p14:creationId xmlns:p14="http://schemas.microsoft.com/office/powerpoint/2010/main" val="281012073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36A1E2-6215-45C6-9584-96DC9FFA529F}"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F2F447-8F17-42A8-82E3-DA61A16827B9}" type="slidenum">
              <a:rPr lang="en-US" smtClean="0"/>
              <a:t>‹#›</a:t>
            </a:fld>
            <a:endParaRPr lang="en-US"/>
          </a:p>
        </p:txBody>
      </p:sp>
    </p:spTree>
    <p:extLst>
      <p:ext uri="{BB962C8B-B14F-4D97-AF65-F5344CB8AC3E}">
        <p14:creationId xmlns:p14="http://schemas.microsoft.com/office/powerpoint/2010/main" val="307638252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36A1E2-6215-45C6-9584-96DC9FFA529F}"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F2F447-8F17-42A8-82E3-DA61A16827B9}" type="slidenum">
              <a:rPr lang="en-US" smtClean="0"/>
              <a:t>‹#›</a:t>
            </a:fld>
            <a:endParaRPr lang="en-US"/>
          </a:p>
        </p:txBody>
      </p:sp>
    </p:spTree>
    <p:extLst>
      <p:ext uri="{BB962C8B-B14F-4D97-AF65-F5344CB8AC3E}">
        <p14:creationId xmlns:p14="http://schemas.microsoft.com/office/powerpoint/2010/main" val="202591753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6A1E2-6215-45C6-9584-96DC9FFA529F}"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F2F447-8F17-42A8-82E3-DA61A16827B9}" type="slidenum">
              <a:rPr lang="en-US" smtClean="0"/>
              <a:t>‹#›</a:t>
            </a:fld>
            <a:endParaRPr lang="en-US"/>
          </a:p>
        </p:txBody>
      </p:sp>
    </p:spTree>
    <p:extLst>
      <p:ext uri="{BB962C8B-B14F-4D97-AF65-F5344CB8AC3E}">
        <p14:creationId xmlns:p14="http://schemas.microsoft.com/office/powerpoint/2010/main" val="206321239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6A1E2-6215-45C6-9584-96DC9FFA529F}"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2F447-8F17-42A8-82E3-DA61A16827B9}" type="slidenum">
              <a:rPr lang="en-US" smtClean="0"/>
              <a:t>‹#›</a:t>
            </a:fld>
            <a:endParaRPr lang="en-US"/>
          </a:p>
        </p:txBody>
      </p:sp>
    </p:spTree>
    <p:extLst>
      <p:ext uri="{BB962C8B-B14F-4D97-AF65-F5344CB8AC3E}">
        <p14:creationId xmlns:p14="http://schemas.microsoft.com/office/powerpoint/2010/main" val="15176697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6A1E2-6215-45C6-9584-96DC9FFA529F}"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2F447-8F17-42A8-82E3-DA61A16827B9}" type="slidenum">
              <a:rPr lang="en-US" smtClean="0"/>
              <a:t>‹#›</a:t>
            </a:fld>
            <a:endParaRPr lang="en-US"/>
          </a:p>
        </p:txBody>
      </p:sp>
    </p:spTree>
    <p:extLst>
      <p:ext uri="{BB962C8B-B14F-4D97-AF65-F5344CB8AC3E}">
        <p14:creationId xmlns:p14="http://schemas.microsoft.com/office/powerpoint/2010/main" val="60948883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6A1E2-6215-45C6-9584-96DC9FFA529F}"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2F447-8F17-42A8-82E3-DA61A16827B9}" type="slidenum">
              <a:rPr lang="en-US" smtClean="0"/>
              <a:t>‹#›</a:t>
            </a:fld>
            <a:endParaRPr lang="en-US"/>
          </a:p>
        </p:txBody>
      </p:sp>
    </p:spTree>
    <p:extLst>
      <p:ext uri="{BB962C8B-B14F-4D97-AF65-F5344CB8AC3E}">
        <p14:creationId xmlns:p14="http://schemas.microsoft.com/office/powerpoint/2010/main" val="83576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9.jpeg"/><Relationship Id="rId4" Type="http://schemas.openxmlformats.org/officeDocument/2006/relationships/image" Target="../media/image10.png"/><Relationship Id="rId9"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19" y="1271244"/>
            <a:ext cx="11875008" cy="2025650"/>
          </a:xfrm>
        </p:spPr>
        <p:txBody>
          <a:bodyPr>
            <a:normAutofit/>
          </a:bodyPr>
          <a:lstStyle/>
          <a:p>
            <a:r>
              <a:rPr lang="en-US" sz="3600" b="1" dirty="0" smtClean="0">
                <a:latin typeface="+mn-lt"/>
              </a:rPr>
              <a:t>Exploring the Effects of Brand Personality </a:t>
            </a:r>
            <a:br>
              <a:rPr lang="en-US" sz="3600" b="1" dirty="0" smtClean="0">
                <a:latin typeface="+mn-lt"/>
              </a:rPr>
            </a:br>
            <a:r>
              <a:rPr lang="en-US" sz="3600" b="1" dirty="0" smtClean="0">
                <a:latin typeface="+mn-lt"/>
              </a:rPr>
              <a:t>on Brand Trust, Affect, and Loyalty </a:t>
            </a:r>
            <a:br>
              <a:rPr lang="en-US" sz="3600" b="1" dirty="0" smtClean="0">
                <a:latin typeface="+mn-lt"/>
              </a:rPr>
            </a:br>
            <a:r>
              <a:rPr lang="en-US" sz="3600" b="1" dirty="0" smtClean="0">
                <a:latin typeface="+mn-lt"/>
              </a:rPr>
              <a:t>in the Luxury Hotel Context</a:t>
            </a:r>
            <a:endParaRPr lang="en-US" sz="3600" b="1" dirty="0">
              <a:latin typeface="+mn-lt"/>
            </a:endParaRPr>
          </a:p>
        </p:txBody>
      </p:sp>
      <p:sp>
        <p:nvSpPr>
          <p:cNvPr id="3" name="Subtitle 2"/>
          <p:cNvSpPr>
            <a:spLocks noGrp="1"/>
          </p:cNvSpPr>
          <p:nvPr>
            <p:ph type="subTitle" idx="1"/>
          </p:nvPr>
        </p:nvSpPr>
        <p:spPr>
          <a:xfrm>
            <a:off x="1626870" y="5856296"/>
            <a:ext cx="9144000" cy="1655762"/>
          </a:xfrm>
        </p:spPr>
        <p:txBody>
          <a:bodyPr>
            <a:normAutofit/>
          </a:bodyPr>
          <a:lstStyle/>
          <a:p>
            <a:r>
              <a:rPr lang="en-US" sz="2800" dirty="0" err="1" smtClean="0">
                <a:latin typeface="Arial Narrow" panose="020B0606020202030204" pitchFamily="34" charset="0"/>
              </a:rPr>
              <a:t>MiRan</a:t>
            </a:r>
            <a:r>
              <a:rPr lang="en-US" sz="2800" dirty="0" smtClean="0">
                <a:latin typeface="Arial Narrow" panose="020B0606020202030204" pitchFamily="34" charset="0"/>
              </a:rPr>
              <a:t> Kim, </a:t>
            </a:r>
            <a:r>
              <a:rPr lang="en-US" sz="2800" dirty="0" err="1" smtClean="0">
                <a:latin typeface="Arial Narrow" panose="020B0606020202030204" pitchFamily="34" charset="0"/>
              </a:rPr>
              <a:t>Laee</a:t>
            </a:r>
            <a:r>
              <a:rPr lang="en-US" sz="2800" dirty="0" smtClean="0">
                <a:latin typeface="Arial Narrow" panose="020B0606020202030204" pitchFamily="34" charset="0"/>
              </a:rPr>
              <a:t> Choi, &amp; Bonnie Knutson</a:t>
            </a:r>
            <a:endParaRPr lang="en-US" sz="2800" dirty="0">
              <a:latin typeface="Arial Narrow" panose="020B0606020202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4497" cy="140335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1367" y="0"/>
            <a:ext cx="2340634" cy="241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132248" y="3590191"/>
            <a:ext cx="11059752" cy="1826773"/>
            <a:chOff x="1132248" y="3296892"/>
            <a:chExt cx="11059752" cy="1826773"/>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9740" y="3296892"/>
              <a:ext cx="2842260" cy="182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6779" y="3296892"/>
              <a:ext cx="2666606" cy="182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9279" y="3296894"/>
              <a:ext cx="2857500" cy="182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2248" y="333874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2390291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152400" y="5472122"/>
            <a:ext cx="2880359"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Sophistication</a:t>
            </a:r>
            <a:endParaRPr lang="en-US" sz="2400" b="1" dirty="0">
              <a:solidFill>
                <a:schemeClr val="tx1"/>
              </a:solidFill>
            </a:endParaRPr>
          </a:p>
        </p:txBody>
      </p:sp>
      <p:sp>
        <p:nvSpPr>
          <p:cNvPr id="26" name="Oval 25"/>
          <p:cNvSpPr/>
          <p:nvPr/>
        </p:nvSpPr>
        <p:spPr>
          <a:xfrm>
            <a:off x="289561" y="3893899"/>
            <a:ext cx="2567783"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Competence</a:t>
            </a:r>
            <a:endParaRPr lang="en-US" sz="2400" b="1" dirty="0">
              <a:solidFill>
                <a:schemeClr val="tx1"/>
              </a:solidFill>
            </a:endParaRPr>
          </a:p>
        </p:txBody>
      </p:sp>
      <p:sp>
        <p:nvSpPr>
          <p:cNvPr id="36" name="Oval 35"/>
          <p:cNvSpPr/>
          <p:nvPr/>
        </p:nvSpPr>
        <p:spPr>
          <a:xfrm>
            <a:off x="4943873" y="3955867"/>
            <a:ext cx="2529076" cy="86409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prstClr val="black"/>
                </a:solidFill>
              </a:rPr>
              <a:t>Brand Affect</a:t>
            </a:r>
            <a:endParaRPr lang="en-US" sz="2400" b="1" dirty="0">
              <a:solidFill>
                <a:prstClr val="black"/>
              </a:solidFill>
            </a:endParaRPr>
          </a:p>
        </p:txBody>
      </p:sp>
      <p:sp>
        <p:nvSpPr>
          <p:cNvPr id="37" name="Oval 36"/>
          <p:cNvSpPr/>
          <p:nvPr/>
        </p:nvSpPr>
        <p:spPr>
          <a:xfrm>
            <a:off x="8688289" y="2406296"/>
            <a:ext cx="2426332" cy="864096"/>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Brand Loyalty</a:t>
            </a:r>
            <a:endParaRPr lang="en-US" sz="2400" b="1" dirty="0">
              <a:solidFill>
                <a:schemeClr val="tx1"/>
              </a:solidFill>
            </a:endParaRPr>
          </a:p>
        </p:txBody>
      </p:sp>
      <p:sp>
        <p:nvSpPr>
          <p:cNvPr id="38" name="Oval 37"/>
          <p:cNvSpPr/>
          <p:nvPr/>
        </p:nvSpPr>
        <p:spPr>
          <a:xfrm>
            <a:off x="289561" y="908720"/>
            <a:ext cx="2481670"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Sincerity</a:t>
            </a:r>
            <a:endParaRPr lang="en-US" sz="2400" b="1" dirty="0">
              <a:solidFill>
                <a:schemeClr val="tx1"/>
              </a:solidFill>
            </a:endParaRPr>
          </a:p>
        </p:txBody>
      </p:sp>
      <p:sp>
        <p:nvSpPr>
          <p:cNvPr id="19" name="Oval 18"/>
          <p:cNvSpPr/>
          <p:nvPr/>
        </p:nvSpPr>
        <p:spPr>
          <a:xfrm>
            <a:off x="4893760" y="949028"/>
            <a:ext cx="2452577" cy="86409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Brand Trust</a:t>
            </a:r>
            <a:endParaRPr lang="en-US" sz="2400" b="1" dirty="0">
              <a:solidFill>
                <a:schemeClr val="tx1"/>
              </a:solidFill>
            </a:endParaRPr>
          </a:p>
        </p:txBody>
      </p:sp>
      <p:cxnSp>
        <p:nvCxnSpPr>
          <p:cNvPr id="20" name="Straight Arrow Connector 19"/>
          <p:cNvCxnSpPr>
            <a:stCxn id="38" idx="6"/>
            <a:endCxn id="19" idx="2"/>
          </p:cNvCxnSpPr>
          <p:nvPr/>
        </p:nvCxnSpPr>
        <p:spPr>
          <a:xfrm>
            <a:off x="2771231" y="1340768"/>
            <a:ext cx="2122529" cy="4030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8" idx="6"/>
          </p:cNvCxnSpPr>
          <p:nvPr/>
        </p:nvCxnSpPr>
        <p:spPr>
          <a:xfrm>
            <a:off x="2771231" y="1340768"/>
            <a:ext cx="2268651" cy="2897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4" idx="6"/>
          </p:cNvCxnSpPr>
          <p:nvPr/>
        </p:nvCxnSpPr>
        <p:spPr>
          <a:xfrm>
            <a:off x="2794839" y="2875436"/>
            <a:ext cx="2138616" cy="1699483"/>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89561" y="2443388"/>
            <a:ext cx="2505278"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Excitement</a:t>
            </a:r>
          </a:p>
          <a:p>
            <a:pPr algn="ctr"/>
            <a:endParaRPr lang="en-US" sz="1300" dirty="0">
              <a:solidFill>
                <a:schemeClr val="tx1"/>
              </a:solidFill>
            </a:endParaRPr>
          </a:p>
        </p:txBody>
      </p:sp>
      <p:cxnSp>
        <p:nvCxnSpPr>
          <p:cNvPr id="32" name="Straight Arrow Connector 31"/>
          <p:cNvCxnSpPr>
            <a:stCxn id="24" idx="6"/>
          </p:cNvCxnSpPr>
          <p:nvPr/>
        </p:nvCxnSpPr>
        <p:spPr>
          <a:xfrm flipV="1">
            <a:off x="2794839" y="1550586"/>
            <a:ext cx="2138616" cy="1324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31639" y="4238368"/>
            <a:ext cx="2208244" cy="342761"/>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831638" y="1556792"/>
            <a:ext cx="2208245" cy="2681576"/>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52400" y="677294"/>
            <a:ext cx="2880359" cy="6013066"/>
          </a:xfrm>
          <a:prstGeom prst="rec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05028" y="111573"/>
            <a:ext cx="2818016" cy="523220"/>
          </a:xfrm>
          <a:prstGeom prst="rect">
            <a:avLst/>
          </a:prstGeom>
          <a:noFill/>
        </p:spPr>
        <p:txBody>
          <a:bodyPr wrap="none" rtlCol="0">
            <a:spAutoFit/>
          </a:bodyPr>
          <a:lstStyle/>
          <a:p>
            <a:r>
              <a:rPr lang="en-US" sz="2800" b="1" dirty="0" smtClean="0"/>
              <a:t>Brand Personality</a:t>
            </a:r>
            <a:endParaRPr lang="en-US" sz="2800" b="1" dirty="0"/>
          </a:p>
        </p:txBody>
      </p:sp>
      <p:sp>
        <p:nvSpPr>
          <p:cNvPr id="54" name="TextBox 53"/>
          <p:cNvSpPr txBox="1"/>
          <p:nvPr/>
        </p:nvSpPr>
        <p:spPr>
          <a:xfrm>
            <a:off x="3865121" y="107341"/>
            <a:ext cx="6135152" cy="769441"/>
          </a:xfrm>
          <a:prstGeom prst="rect">
            <a:avLst/>
          </a:prstGeom>
          <a:noFill/>
        </p:spPr>
        <p:txBody>
          <a:bodyPr wrap="square" rtlCol="0">
            <a:spAutoFit/>
          </a:bodyPr>
          <a:lstStyle/>
          <a:p>
            <a:pPr algn="ctr"/>
            <a:r>
              <a:rPr lang="en-US" sz="4400" b="1" dirty="0" smtClean="0">
                <a:latin typeface="Arial Black" panose="020B0A04020102020204" pitchFamily="34" charset="0"/>
              </a:rPr>
              <a:t>Model Testing</a:t>
            </a:r>
            <a:endParaRPr lang="en-US" sz="4400" b="1" dirty="0">
              <a:latin typeface="Arial Black" panose="020B0A04020102020204" pitchFamily="34" charset="0"/>
            </a:endParaRPr>
          </a:p>
        </p:txBody>
      </p:sp>
      <p:cxnSp>
        <p:nvCxnSpPr>
          <p:cNvPr id="55" name="Straight Arrow Connector 54"/>
          <p:cNvCxnSpPr>
            <a:stCxn id="27" idx="6"/>
          </p:cNvCxnSpPr>
          <p:nvPr/>
        </p:nvCxnSpPr>
        <p:spPr>
          <a:xfrm flipV="1">
            <a:off x="3032759" y="4581130"/>
            <a:ext cx="2007124" cy="1323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7" idx="6"/>
            <a:endCxn id="19" idx="3"/>
          </p:cNvCxnSpPr>
          <p:nvPr/>
        </p:nvCxnSpPr>
        <p:spPr>
          <a:xfrm flipV="1">
            <a:off x="3032759" y="1686580"/>
            <a:ext cx="2220173" cy="4217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7472949" y="3212976"/>
            <a:ext cx="1887415" cy="111467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346336" y="1394264"/>
            <a:ext cx="2014027" cy="10986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9655108" y="3270393"/>
            <a:ext cx="1459513" cy="369332"/>
          </a:xfrm>
          <a:prstGeom prst="rect">
            <a:avLst/>
          </a:prstGeom>
          <a:noFill/>
        </p:spPr>
        <p:txBody>
          <a:bodyPr wrap="square" rtlCol="0">
            <a:spAutoFit/>
          </a:bodyPr>
          <a:lstStyle/>
          <a:p>
            <a:r>
              <a:rPr lang="en-US" dirty="0" smtClean="0"/>
              <a:t>R²=.556</a:t>
            </a:r>
            <a:endParaRPr lang="en-US" dirty="0"/>
          </a:p>
        </p:txBody>
      </p:sp>
      <p:sp>
        <p:nvSpPr>
          <p:cNvPr id="73" name="TextBox 72"/>
          <p:cNvSpPr txBox="1"/>
          <p:nvPr/>
        </p:nvSpPr>
        <p:spPr>
          <a:xfrm>
            <a:off x="5557386" y="4859868"/>
            <a:ext cx="1459513" cy="369332"/>
          </a:xfrm>
          <a:prstGeom prst="rect">
            <a:avLst/>
          </a:prstGeom>
          <a:noFill/>
        </p:spPr>
        <p:txBody>
          <a:bodyPr wrap="square" rtlCol="0">
            <a:spAutoFit/>
          </a:bodyPr>
          <a:lstStyle/>
          <a:p>
            <a:r>
              <a:rPr lang="en-US" dirty="0" smtClean="0"/>
              <a:t>R²=.649</a:t>
            </a:r>
            <a:endParaRPr lang="en-US" dirty="0"/>
          </a:p>
        </p:txBody>
      </p:sp>
      <p:sp>
        <p:nvSpPr>
          <p:cNvPr id="74" name="TextBox 73"/>
          <p:cNvSpPr txBox="1"/>
          <p:nvPr/>
        </p:nvSpPr>
        <p:spPr>
          <a:xfrm>
            <a:off x="5615948" y="1813124"/>
            <a:ext cx="1459513" cy="369332"/>
          </a:xfrm>
          <a:prstGeom prst="rect">
            <a:avLst/>
          </a:prstGeom>
          <a:noFill/>
        </p:spPr>
        <p:txBody>
          <a:bodyPr wrap="square" rtlCol="0">
            <a:spAutoFit/>
          </a:bodyPr>
          <a:lstStyle/>
          <a:p>
            <a:r>
              <a:rPr lang="en-US" dirty="0" smtClean="0"/>
              <a:t>R²=.670</a:t>
            </a:r>
            <a:endParaRPr lang="en-US" dirty="0"/>
          </a:p>
        </p:txBody>
      </p:sp>
      <p:sp>
        <p:nvSpPr>
          <p:cNvPr id="30" name="TextBox 29"/>
          <p:cNvSpPr txBox="1"/>
          <p:nvPr/>
        </p:nvSpPr>
        <p:spPr>
          <a:xfrm>
            <a:off x="3243141" y="908720"/>
            <a:ext cx="1001532" cy="400110"/>
          </a:xfrm>
          <a:prstGeom prst="rect">
            <a:avLst/>
          </a:prstGeom>
          <a:noFill/>
        </p:spPr>
        <p:txBody>
          <a:bodyPr wrap="square" rtlCol="0">
            <a:spAutoFit/>
          </a:bodyPr>
          <a:lstStyle/>
          <a:p>
            <a:r>
              <a:rPr lang="en-US" sz="2000" b="1" dirty="0" smtClean="0"/>
              <a:t>.498*</a:t>
            </a:r>
            <a:endParaRPr lang="en-US" sz="2000" b="1" dirty="0"/>
          </a:p>
        </p:txBody>
      </p:sp>
      <p:sp>
        <p:nvSpPr>
          <p:cNvPr id="31" name="TextBox 30"/>
          <p:cNvSpPr txBox="1"/>
          <p:nvPr/>
        </p:nvSpPr>
        <p:spPr>
          <a:xfrm>
            <a:off x="2698808" y="3483772"/>
            <a:ext cx="1206747" cy="400110"/>
          </a:xfrm>
          <a:prstGeom prst="rect">
            <a:avLst/>
          </a:prstGeom>
          <a:noFill/>
        </p:spPr>
        <p:txBody>
          <a:bodyPr wrap="square" rtlCol="0">
            <a:spAutoFit/>
          </a:bodyPr>
          <a:lstStyle/>
          <a:p>
            <a:r>
              <a:rPr lang="en-US" sz="2000" b="1" dirty="0" smtClean="0"/>
              <a:t>.909***</a:t>
            </a:r>
            <a:endParaRPr lang="en-US" sz="2000" b="1" dirty="0"/>
          </a:p>
        </p:txBody>
      </p:sp>
      <p:sp>
        <p:nvSpPr>
          <p:cNvPr id="35" name="TextBox 34"/>
          <p:cNvSpPr txBox="1"/>
          <p:nvPr/>
        </p:nvSpPr>
        <p:spPr>
          <a:xfrm>
            <a:off x="3199575" y="1579405"/>
            <a:ext cx="1349898" cy="400110"/>
          </a:xfrm>
          <a:prstGeom prst="rect">
            <a:avLst/>
          </a:prstGeom>
          <a:noFill/>
        </p:spPr>
        <p:txBody>
          <a:bodyPr wrap="square" rtlCol="0">
            <a:spAutoFit/>
          </a:bodyPr>
          <a:lstStyle/>
          <a:p>
            <a:r>
              <a:rPr lang="en-US" sz="2000" b="1" dirty="0" smtClean="0"/>
              <a:t>.679***</a:t>
            </a:r>
            <a:endParaRPr lang="en-US" sz="2000" b="1" dirty="0"/>
          </a:p>
        </p:txBody>
      </p:sp>
      <p:sp>
        <p:nvSpPr>
          <p:cNvPr id="39" name="TextBox 38"/>
          <p:cNvSpPr txBox="1"/>
          <p:nvPr/>
        </p:nvSpPr>
        <p:spPr>
          <a:xfrm>
            <a:off x="2633260" y="2157636"/>
            <a:ext cx="1001532" cy="400110"/>
          </a:xfrm>
          <a:prstGeom prst="rect">
            <a:avLst/>
          </a:prstGeom>
          <a:noFill/>
        </p:spPr>
        <p:txBody>
          <a:bodyPr wrap="square" rtlCol="0">
            <a:spAutoFit/>
          </a:bodyPr>
          <a:lstStyle/>
          <a:p>
            <a:r>
              <a:rPr lang="en-US" sz="2000" b="1" dirty="0" smtClean="0"/>
              <a:t>.520*</a:t>
            </a:r>
            <a:endParaRPr lang="en-US" sz="2000" b="1" dirty="0"/>
          </a:p>
        </p:txBody>
      </p:sp>
      <p:sp>
        <p:nvSpPr>
          <p:cNvPr id="40" name="TextBox 39"/>
          <p:cNvSpPr txBox="1"/>
          <p:nvPr/>
        </p:nvSpPr>
        <p:spPr>
          <a:xfrm>
            <a:off x="3032759" y="4320267"/>
            <a:ext cx="1211914" cy="400110"/>
          </a:xfrm>
          <a:prstGeom prst="rect">
            <a:avLst/>
          </a:prstGeom>
          <a:noFill/>
        </p:spPr>
        <p:txBody>
          <a:bodyPr wrap="square" rtlCol="0">
            <a:spAutoFit/>
          </a:bodyPr>
          <a:lstStyle/>
          <a:p>
            <a:r>
              <a:rPr lang="en-US" sz="2000" b="1" dirty="0" smtClean="0"/>
              <a:t>.951***</a:t>
            </a:r>
            <a:endParaRPr lang="en-US" sz="2000" b="1" dirty="0"/>
          </a:p>
        </p:txBody>
      </p:sp>
      <p:sp>
        <p:nvSpPr>
          <p:cNvPr id="41" name="TextBox 40"/>
          <p:cNvSpPr txBox="1"/>
          <p:nvPr/>
        </p:nvSpPr>
        <p:spPr>
          <a:xfrm>
            <a:off x="3434995" y="4859868"/>
            <a:ext cx="1001532" cy="400110"/>
          </a:xfrm>
          <a:prstGeom prst="rect">
            <a:avLst/>
          </a:prstGeom>
          <a:noFill/>
        </p:spPr>
        <p:txBody>
          <a:bodyPr wrap="square" rtlCol="0">
            <a:spAutoFit/>
          </a:bodyPr>
          <a:lstStyle/>
          <a:p>
            <a:r>
              <a:rPr lang="en-US" sz="2000" b="1" dirty="0" smtClean="0"/>
              <a:t>.540*</a:t>
            </a:r>
            <a:endParaRPr lang="en-US" sz="2000" b="1" dirty="0"/>
          </a:p>
        </p:txBody>
      </p:sp>
      <p:sp>
        <p:nvSpPr>
          <p:cNvPr id="42" name="TextBox 41"/>
          <p:cNvSpPr txBox="1"/>
          <p:nvPr/>
        </p:nvSpPr>
        <p:spPr>
          <a:xfrm>
            <a:off x="3434995" y="5657463"/>
            <a:ext cx="1001532" cy="400110"/>
          </a:xfrm>
          <a:prstGeom prst="rect">
            <a:avLst/>
          </a:prstGeom>
          <a:noFill/>
        </p:spPr>
        <p:txBody>
          <a:bodyPr wrap="square" rtlCol="0">
            <a:spAutoFit/>
          </a:bodyPr>
          <a:lstStyle/>
          <a:p>
            <a:r>
              <a:rPr lang="en-US" sz="2000" b="1" dirty="0" smtClean="0"/>
              <a:t>.535**</a:t>
            </a:r>
            <a:endParaRPr lang="en-US" sz="2000" b="1" dirty="0"/>
          </a:p>
        </p:txBody>
      </p:sp>
      <p:sp>
        <p:nvSpPr>
          <p:cNvPr id="43" name="TextBox 42"/>
          <p:cNvSpPr txBox="1"/>
          <p:nvPr/>
        </p:nvSpPr>
        <p:spPr>
          <a:xfrm>
            <a:off x="8195474" y="1518320"/>
            <a:ext cx="1459633" cy="400110"/>
          </a:xfrm>
          <a:prstGeom prst="rect">
            <a:avLst/>
          </a:prstGeom>
          <a:noFill/>
        </p:spPr>
        <p:txBody>
          <a:bodyPr wrap="square" rtlCol="0">
            <a:spAutoFit/>
          </a:bodyPr>
          <a:lstStyle/>
          <a:p>
            <a:r>
              <a:rPr lang="en-US" sz="2000" b="1" dirty="0" smtClean="0"/>
              <a:t>.579***</a:t>
            </a:r>
            <a:endParaRPr lang="en-US" sz="2000" b="1" dirty="0"/>
          </a:p>
        </p:txBody>
      </p:sp>
      <p:sp>
        <p:nvSpPr>
          <p:cNvPr id="44" name="TextBox 43"/>
          <p:cNvSpPr txBox="1"/>
          <p:nvPr/>
        </p:nvSpPr>
        <p:spPr>
          <a:xfrm>
            <a:off x="8187522" y="3950187"/>
            <a:ext cx="1172841" cy="400110"/>
          </a:xfrm>
          <a:prstGeom prst="rect">
            <a:avLst/>
          </a:prstGeom>
          <a:noFill/>
        </p:spPr>
        <p:txBody>
          <a:bodyPr wrap="square" rtlCol="0">
            <a:spAutoFit/>
          </a:bodyPr>
          <a:lstStyle/>
          <a:p>
            <a:r>
              <a:rPr lang="en-US" sz="2000" b="1" dirty="0" smtClean="0"/>
              <a:t>.554***</a:t>
            </a:r>
            <a:endParaRPr lang="en-US" sz="2000" b="1" dirty="0"/>
          </a:p>
        </p:txBody>
      </p:sp>
      <p:sp>
        <p:nvSpPr>
          <p:cNvPr id="45" name="TextBox 44"/>
          <p:cNvSpPr txBox="1"/>
          <p:nvPr/>
        </p:nvSpPr>
        <p:spPr>
          <a:xfrm>
            <a:off x="3032759" y="2794730"/>
            <a:ext cx="1211914" cy="400110"/>
          </a:xfrm>
          <a:prstGeom prst="rect">
            <a:avLst/>
          </a:prstGeom>
          <a:noFill/>
        </p:spPr>
        <p:txBody>
          <a:bodyPr wrap="square" rtlCol="0">
            <a:spAutoFit/>
          </a:bodyPr>
          <a:lstStyle/>
          <a:p>
            <a:r>
              <a:rPr lang="en-US" sz="2000" b="1" dirty="0" smtClean="0"/>
              <a:t>.727***</a:t>
            </a:r>
            <a:endParaRPr lang="en-US" sz="2000" b="1" dirty="0"/>
          </a:p>
        </p:txBody>
      </p:sp>
    </p:spTree>
    <p:extLst>
      <p:ext uri="{BB962C8B-B14F-4D97-AF65-F5344CB8AC3E}">
        <p14:creationId xmlns:p14="http://schemas.microsoft.com/office/powerpoint/2010/main" val="63453649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Arial Black" panose="020B0A04020102020204" pitchFamily="34" charset="0"/>
              </a:rPr>
              <a:t>Dominance Analysis: </a:t>
            </a:r>
            <a:br>
              <a:rPr lang="en-US" b="1" dirty="0" smtClean="0">
                <a:latin typeface="Arial Black" panose="020B0A04020102020204" pitchFamily="34" charset="0"/>
              </a:rPr>
            </a:br>
            <a:r>
              <a:rPr lang="en-US" sz="3100" dirty="0" smtClean="0">
                <a:latin typeface="Arial Narrow" panose="020B0606020202030204" pitchFamily="34" charset="0"/>
              </a:rPr>
              <a:t>Relative importance of brand personality dimensions on brand trust and affect</a:t>
            </a:r>
            <a:endParaRPr lang="en-US" sz="3100" dirty="0">
              <a:latin typeface="Arial Narrow" panose="020B060602020203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349" y="2120734"/>
            <a:ext cx="7958899" cy="473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42173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rial Black" panose="020B0A04020102020204" pitchFamily="34" charset="0"/>
              </a:rPr>
              <a:t>Dominance Analysis: </a:t>
            </a:r>
            <a:br>
              <a:rPr lang="en-US" b="1" dirty="0" smtClean="0">
                <a:latin typeface="Arial Black" panose="020B0A04020102020204" pitchFamily="34" charset="0"/>
              </a:rPr>
            </a:br>
            <a:r>
              <a:rPr lang="en-US" sz="3100" dirty="0" smtClean="0">
                <a:latin typeface="Arial Narrow" panose="020B0606020202030204" pitchFamily="34" charset="0"/>
              </a:rPr>
              <a:t>Relative importance of brand personality dimensions on trust and affect</a:t>
            </a:r>
            <a:endParaRPr lang="en-US" sz="3100" dirty="0">
              <a:latin typeface="Arial Narrow" panose="020B0606020202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103" y="1786120"/>
            <a:ext cx="6769417" cy="490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04799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69068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Arial Black" panose="020B0A04020102020204" pitchFamily="34" charset="0"/>
              </a:rPr>
              <a:t>Implications &amp; Discussion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690689"/>
            <a:ext cx="10143744" cy="4273423"/>
          </a:xfrm>
        </p:spPr>
        <p:txBody>
          <a:bodyPr/>
          <a:lstStyle/>
          <a:p>
            <a:r>
              <a:rPr lang="en-US" dirty="0">
                <a:latin typeface="Arial Narrow" panose="020B0606020202030204" pitchFamily="34" charset="0"/>
              </a:rPr>
              <a:t>The findings of this study </a:t>
            </a:r>
            <a:r>
              <a:rPr lang="en-US" dirty="0" smtClean="0">
                <a:latin typeface="Arial Narrow" panose="020B0606020202030204" pitchFamily="34" charset="0"/>
              </a:rPr>
              <a:t>can make valuable contributions to brand personality literature and brand managers who may apply the findings to develop more competitive brand strategies and create better brand value</a:t>
            </a:r>
          </a:p>
          <a:p>
            <a:r>
              <a:rPr lang="en-US" dirty="0" smtClean="0">
                <a:latin typeface="Arial Narrow" panose="020B0606020202030204" pitchFamily="34" charset="0"/>
              </a:rPr>
              <a:t>In particular, this study provides a deeper understanding of the customer-brand relationship in the hospitality business context.</a:t>
            </a:r>
          </a:p>
        </p:txBody>
      </p:sp>
      <p:pic>
        <p:nvPicPr>
          <p:cNvPr id="3074" name="Picture 2" descr="Image result for ritz carl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951" y="5149308"/>
            <a:ext cx="2102569" cy="14682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jw marriot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8543" y="5581001"/>
            <a:ext cx="2789755" cy="11275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ark hyatt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9535" y="4101105"/>
            <a:ext cx="3062891" cy="12080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ache.marriott.com/marriottassets/marriott/XR/Logo/xr_logo_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4000" y="4304603"/>
            <a:ext cx="2058327" cy="14195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four season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8298" y="4384926"/>
            <a:ext cx="2826284" cy="152876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fairmont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99576" y="5797594"/>
            <a:ext cx="2585354" cy="91093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peninsula logo transpar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67" y="3434435"/>
            <a:ext cx="2664613" cy="266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368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69068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Arial Black" panose="020B0A04020102020204" pitchFamily="34" charset="0"/>
              </a:rPr>
              <a:t>Implications &amp; Future Study</a:t>
            </a:r>
            <a:endParaRPr lang="en-US" dirty="0">
              <a:latin typeface="Arial Black" panose="020B0A04020102020204" pitchFamily="34" charset="0"/>
            </a:endParaRPr>
          </a:p>
        </p:txBody>
      </p:sp>
      <p:sp>
        <p:nvSpPr>
          <p:cNvPr id="3" name="Content Placeholder 2"/>
          <p:cNvSpPr>
            <a:spLocks noGrp="1"/>
          </p:cNvSpPr>
          <p:nvPr>
            <p:ph idx="1"/>
          </p:nvPr>
        </p:nvSpPr>
        <p:spPr>
          <a:xfrm>
            <a:off x="838200" y="1690689"/>
            <a:ext cx="10143744" cy="4273423"/>
          </a:xfrm>
        </p:spPr>
        <p:txBody>
          <a:bodyPr/>
          <a:lstStyle/>
          <a:p>
            <a:r>
              <a:rPr lang="en-US" dirty="0" smtClean="0">
                <a:latin typeface="Arial Narrow" panose="020B0606020202030204" pitchFamily="34" charset="0"/>
              </a:rPr>
              <a:t>Further, the brand personality dimensions </a:t>
            </a:r>
            <a:r>
              <a:rPr lang="en-US" dirty="0">
                <a:latin typeface="Arial Narrow" panose="020B0606020202030204" pitchFamily="34" charset="0"/>
              </a:rPr>
              <a:t>developed by Aaker (1997) (</a:t>
            </a:r>
            <a:r>
              <a:rPr lang="en-US" dirty="0" smtClean="0">
                <a:latin typeface="Arial Narrow" panose="020B0606020202030204" pitchFamily="34" charset="0"/>
              </a:rPr>
              <a:t>i.e., sincerity, excitement, competence, and sophistication) were shown to be a reliable and valid framework in our study. </a:t>
            </a:r>
          </a:p>
          <a:p>
            <a:endParaRPr lang="en-US" dirty="0" smtClean="0">
              <a:latin typeface="Arial Narrow" panose="020B0606020202030204" pitchFamily="34" charset="0"/>
            </a:endParaRPr>
          </a:p>
          <a:p>
            <a:r>
              <a:rPr lang="en-US" dirty="0" smtClean="0">
                <a:latin typeface="Arial Narrow" panose="020B0606020202030204" pitchFamily="34" charset="0"/>
              </a:rPr>
              <a:t>To </a:t>
            </a:r>
            <a:r>
              <a:rPr lang="en-US" dirty="0">
                <a:latin typeface="Arial Narrow" panose="020B0606020202030204" pitchFamily="34" charset="0"/>
              </a:rPr>
              <a:t>provide a deeper and more precise understanding of brand personality, future research </a:t>
            </a:r>
            <a:r>
              <a:rPr lang="en-US" dirty="0" smtClean="0">
                <a:latin typeface="Arial Narrow" panose="020B0606020202030204" pitchFamily="34" charset="0"/>
              </a:rPr>
              <a:t>can add new dimensions of brand personality (e.g., exclusiveness, innovativeness) and other constructs (e.g., perceived value) in the proposed research model.</a:t>
            </a:r>
            <a:endParaRPr lang="en-US" dirty="0">
              <a:latin typeface="Arial Narrow" panose="020B0606020202030204" pitchFamily="34" charset="0"/>
            </a:endParaRPr>
          </a:p>
          <a:p>
            <a:endParaRPr lang="en-US" dirty="0" smtClean="0">
              <a:latin typeface="Arial Narrow" panose="020B0606020202030204" pitchFamily="34" charset="0"/>
            </a:endParaRPr>
          </a:p>
        </p:txBody>
      </p:sp>
      <p:pic>
        <p:nvPicPr>
          <p:cNvPr id="3074" name="Picture 2" descr="Image result for ritz carl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03" y="5852196"/>
            <a:ext cx="1226249" cy="8563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jw marriot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5151" y="5840628"/>
            <a:ext cx="2184785" cy="8830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ark hyatt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9936" y="5649912"/>
            <a:ext cx="3062891" cy="12080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four season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9390" y="5587635"/>
            <a:ext cx="2071237" cy="11203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fairmont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6646" y="5797593"/>
            <a:ext cx="2585354" cy="91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1650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452" y="2810827"/>
            <a:ext cx="6005362" cy="2294573"/>
          </a:xfrm>
        </p:spPr>
        <p:txBody>
          <a:bodyPr/>
          <a:lstStyle/>
          <a:p>
            <a:pPr algn="ctr"/>
            <a:r>
              <a:rPr lang="en-US" sz="5400" dirty="0" smtClean="0">
                <a:latin typeface="Arial Black" panose="020B0A04020102020204" pitchFamily="34" charset="0"/>
              </a:rPr>
              <a:t>Thank You!</a:t>
            </a:r>
            <a:r>
              <a:rPr lang="en-US" dirty="0" smtClean="0">
                <a:latin typeface="Arial Black" panose="020B0A04020102020204" pitchFamily="34" charset="0"/>
              </a:rPr>
              <a:t/>
            </a:r>
            <a:br>
              <a:rPr lang="en-US" dirty="0" smtClean="0">
                <a:latin typeface="Arial Black" panose="020B0A04020102020204" pitchFamily="34" charset="0"/>
              </a:rPr>
            </a:br>
            <a:endParaRPr lang="en-US" dirty="0">
              <a:latin typeface="Arial Black" panose="020B0A040201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668"/>
            <a:ext cx="2888203" cy="1789872"/>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521" y="133668"/>
            <a:ext cx="269748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21844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1"/>
            <a:ext cx="12192000" cy="155447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latin typeface="Arial Black" panose="020B0A04020102020204" pitchFamily="34" charset="0"/>
              </a:rPr>
              <a:t>Aaker’s Brand Personality Dimensions</a:t>
            </a:r>
            <a:endParaRPr lang="en-US" dirty="0">
              <a:latin typeface="Arial Black" panose="020B0A04020102020204" pitchFamily="34" charset="0"/>
            </a:endParaRPr>
          </a:p>
        </p:txBody>
      </p:sp>
      <p:pic>
        <p:nvPicPr>
          <p:cNvPr id="7170" name="Picture 2" descr="Image result for brand personal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966"/>
          <a:stretch/>
        </p:blipFill>
        <p:spPr bwMode="auto">
          <a:xfrm>
            <a:off x="1849437" y="1607991"/>
            <a:ext cx="8493125" cy="4934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82200" y="6406634"/>
            <a:ext cx="2209800" cy="369332"/>
          </a:xfrm>
          <a:prstGeom prst="rect">
            <a:avLst/>
          </a:prstGeom>
          <a:noFill/>
        </p:spPr>
        <p:txBody>
          <a:bodyPr wrap="square" rtlCol="0">
            <a:spAutoFit/>
          </a:bodyPr>
          <a:lstStyle/>
          <a:p>
            <a:r>
              <a:rPr lang="en-US" dirty="0" smtClean="0"/>
              <a:t>Aaker (1997)</a:t>
            </a:r>
            <a:endParaRPr lang="en-US" dirty="0"/>
          </a:p>
        </p:txBody>
      </p:sp>
    </p:spTree>
    <p:extLst>
      <p:ext uri="{BB962C8B-B14F-4D97-AF65-F5344CB8AC3E}">
        <p14:creationId xmlns:p14="http://schemas.microsoft.com/office/powerpoint/2010/main" val="264611372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7794702" y="1955369"/>
            <a:ext cx="4397298" cy="423355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
            <a:ext cx="12192000" cy="169068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Arial Black" panose="020B0A04020102020204" pitchFamily="34" charset="0"/>
              </a:rPr>
              <a:t>Methodology</a:t>
            </a:r>
            <a:endParaRPr lang="en-US" dirty="0">
              <a:latin typeface="Arial Black" panose="020B0A04020102020204" pitchFamily="34" charset="0"/>
            </a:endParaRPr>
          </a:p>
        </p:txBody>
      </p:sp>
      <p:sp>
        <p:nvSpPr>
          <p:cNvPr id="3" name="Content Placeholder 2"/>
          <p:cNvSpPr>
            <a:spLocks noGrp="1"/>
          </p:cNvSpPr>
          <p:nvPr>
            <p:ph idx="1"/>
          </p:nvPr>
        </p:nvSpPr>
        <p:spPr>
          <a:xfrm>
            <a:off x="418321" y="1955370"/>
            <a:ext cx="7481341" cy="5032375"/>
          </a:xfrm>
        </p:spPr>
        <p:txBody>
          <a:bodyPr>
            <a:normAutofit lnSpcReduction="10000"/>
          </a:bodyPr>
          <a:lstStyle/>
          <a:p>
            <a:r>
              <a:rPr lang="en-US" dirty="0" smtClean="0">
                <a:latin typeface="Arial Narrow" panose="020B0606020202030204" pitchFamily="34" charset="0"/>
              </a:rPr>
              <a:t>An open-ended interview</a:t>
            </a:r>
          </a:p>
          <a:p>
            <a:endParaRPr lang="en-US" dirty="0" smtClean="0">
              <a:latin typeface="Arial Narrow" panose="020B0606020202030204" pitchFamily="34" charset="0"/>
            </a:endParaRPr>
          </a:p>
          <a:p>
            <a:r>
              <a:rPr lang="en-US" dirty="0" smtClean="0">
                <a:latin typeface="Arial Narrow" panose="020B0606020202030204" pitchFamily="34" charset="0"/>
              </a:rPr>
              <a:t>The 30 well-known luxury hotel brands were selected based on results from Trip Advisor, Travelocity, and Forbes Magazine</a:t>
            </a:r>
          </a:p>
          <a:p>
            <a:endParaRPr lang="en-US" dirty="0" smtClean="0">
              <a:latin typeface="Arial Narrow" panose="020B0606020202030204" pitchFamily="34" charset="0"/>
            </a:endParaRPr>
          </a:p>
          <a:p>
            <a:r>
              <a:rPr lang="en-US" dirty="0" smtClean="0">
                <a:latin typeface="Arial Narrow" panose="020B0606020202030204" pitchFamily="34" charset="0"/>
              </a:rPr>
              <a:t>A total of 36 people participated in the interview</a:t>
            </a:r>
          </a:p>
          <a:p>
            <a:endParaRPr lang="en-US" dirty="0" smtClean="0">
              <a:latin typeface="Arial Narrow" panose="020B0606020202030204" pitchFamily="34" charset="0"/>
            </a:endParaRPr>
          </a:p>
          <a:p>
            <a:r>
              <a:rPr lang="en-US" dirty="0" smtClean="0">
                <a:latin typeface="Arial Narrow" panose="020B0606020202030204" pitchFamily="34" charset="0"/>
              </a:rPr>
              <a:t>Main Questions:</a:t>
            </a:r>
          </a:p>
          <a:p>
            <a:pPr lvl="1"/>
            <a:r>
              <a:rPr lang="en-US" dirty="0" smtClean="0">
                <a:latin typeface="Arial Narrow" panose="020B0606020202030204" pitchFamily="34" charset="0"/>
              </a:rPr>
              <a:t>“Please </a:t>
            </a:r>
            <a:r>
              <a:rPr lang="en-US" dirty="0">
                <a:latin typeface="Arial Narrow" panose="020B0606020202030204" pitchFamily="34" charset="0"/>
              </a:rPr>
              <a:t>list all of the </a:t>
            </a:r>
            <a:r>
              <a:rPr lang="en-US" dirty="0" smtClean="0">
                <a:latin typeface="Arial Narrow" panose="020B0606020202030204" pitchFamily="34" charset="0"/>
              </a:rPr>
              <a:t>listed hotels </a:t>
            </a:r>
            <a:r>
              <a:rPr lang="en-US" dirty="0">
                <a:latin typeface="Arial Narrow" panose="020B0606020202030204" pitchFamily="34" charset="0"/>
              </a:rPr>
              <a:t>you have stayed at </a:t>
            </a:r>
            <a:r>
              <a:rPr lang="en-US" dirty="0" smtClean="0">
                <a:latin typeface="Arial Narrow" panose="020B0606020202030204" pitchFamily="34" charset="0"/>
              </a:rPr>
              <a:t>or are familiar to the brands and </a:t>
            </a:r>
            <a:r>
              <a:rPr lang="en-US" dirty="0">
                <a:latin typeface="Arial Narrow" panose="020B0606020202030204" pitchFamily="34" charset="0"/>
              </a:rPr>
              <a:t>what are the first words that come to your </a:t>
            </a:r>
            <a:r>
              <a:rPr lang="en-US" dirty="0" smtClean="0">
                <a:latin typeface="Arial Narrow" panose="020B0606020202030204" pitchFamily="34" charset="0"/>
              </a:rPr>
              <a:t>mind when they thought of the luxury brands.”</a:t>
            </a:r>
          </a:p>
          <a:p>
            <a:endParaRPr lang="en-US" dirty="0">
              <a:latin typeface="Arial Narrow" panose="020B0606020202030204" pitchFamily="34" charset="0"/>
            </a:endParaRPr>
          </a:p>
        </p:txBody>
      </p:sp>
      <p:pic>
        <p:nvPicPr>
          <p:cNvPr id="5" name="Picture 4"/>
          <p:cNvPicPr>
            <a:picLocks noChangeAspect="1"/>
          </p:cNvPicPr>
          <p:nvPr/>
        </p:nvPicPr>
        <p:blipFill rotWithShape="1">
          <a:blip r:embed="rId3"/>
          <a:srcRect l="9590" t="47351" r="62377" b="28393"/>
          <a:stretch/>
        </p:blipFill>
        <p:spPr>
          <a:xfrm>
            <a:off x="7899662" y="2187615"/>
            <a:ext cx="4176420" cy="3784922"/>
          </a:xfrm>
          <a:prstGeom prst="rect">
            <a:avLst/>
          </a:prstGeom>
        </p:spPr>
      </p:pic>
      <p:sp>
        <p:nvSpPr>
          <p:cNvPr id="7" name="TextBox 6"/>
          <p:cNvSpPr txBox="1"/>
          <p:nvPr/>
        </p:nvSpPr>
        <p:spPr>
          <a:xfrm>
            <a:off x="8101584" y="6373368"/>
            <a:ext cx="4209537" cy="338554"/>
          </a:xfrm>
          <a:prstGeom prst="rect">
            <a:avLst/>
          </a:prstGeom>
          <a:noFill/>
        </p:spPr>
        <p:txBody>
          <a:bodyPr wrap="square" rtlCol="0">
            <a:spAutoFit/>
          </a:bodyPr>
          <a:lstStyle/>
          <a:p>
            <a:r>
              <a:rPr lang="en-US" sz="1600" i="1" dirty="0" smtClean="0">
                <a:latin typeface="Arial Narrow" panose="020B0606020202030204" pitchFamily="34" charset="0"/>
              </a:rPr>
              <a:t>(List of Luxury Hotel Brand provided to Interviewees</a:t>
            </a:r>
            <a:r>
              <a:rPr lang="en-US" sz="1600" dirty="0" smtClean="0">
                <a:latin typeface="Arial Narrow" panose="020B0606020202030204" pitchFamily="34" charset="0"/>
              </a:rPr>
              <a:t>)</a:t>
            </a:r>
            <a:endParaRPr lang="en-US" sz="1600" dirty="0">
              <a:latin typeface="Arial Narrow" panose="020B060602020203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5764" y="29270"/>
            <a:ext cx="1136973" cy="84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2737" y="845345"/>
            <a:ext cx="1079192" cy="84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1929" y="0"/>
            <a:ext cx="1150071" cy="796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2254" y="29270"/>
            <a:ext cx="1533510" cy="166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5015" y="29270"/>
            <a:ext cx="1647239" cy="166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40728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1"/>
            <a:ext cx="12192000" cy="169068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Arial Black" panose="020B0A04020102020204" pitchFamily="34" charset="0"/>
              </a:rPr>
              <a:t>Research Findings</a:t>
            </a:r>
            <a:endParaRPr lang="en-US" dirty="0">
              <a:latin typeface="Arial Black" panose="020B0A040201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7105657"/>
              </p:ext>
            </p:extLst>
          </p:nvPr>
        </p:nvGraphicFramePr>
        <p:xfrm>
          <a:off x="15636644" y="971805"/>
          <a:ext cx="8484406" cy="16564639"/>
        </p:xfrm>
        <a:graphic>
          <a:graphicData uri="http://schemas.openxmlformats.org/drawingml/2006/table">
            <a:tbl>
              <a:tblPr firstRow="1" bandRow="1">
                <a:tableStyleId>{5C22544A-7EE6-4342-B048-85BDC9FD1C3A}</a:tableStyleId>
              </a:tblPr>
              <a:tblGrid>
                <a:gridCol w="4242203"/>
                <a:gridCol w="4242203"/>
              </a:tblGrid>
              <a:tr h="359509">
                <a:tc>
                  <a:txBody>
                    <a:bodyPr/>
                    <a:lstStyle/>
                    <a:p>
                      <a:r>
                        <a:rPr lang="en-US" dirty="0" smtClean="0"/>
                        <a:t>Hotel Name</a:t>
                      </a:r>
                      <a:endParaRPr lang="en-US" dirty="0"/>
                    </a:p>
                  </a:txBody>
                  <a:tcPr/>
                </a:tc>
                <a:tc>
                  <a:txBody>
                    <a:bodyPr/>
                    <a:lstStyle/>
                    <a:p>
                      <a:r>
                        <a:rPr lang="en-US" dirty="0" smtClean="0"/>
                        <a:t>Associated Characteristics</a:t>
                      </a:r>
                      <a:endParaRPr lang="en-US" dirty="0"/>
                    </a:p>
                  </a:txBody>
                  <a:tcPr/>
                </a:tc>
              </a:tr>
              <a:tr h="2150416">
                <a:tc>
                  <a:txBody>
                    <a:bodyPr/>
                    <a:lstStyle/>
                    <a:p>
                      <a:r>
                        <a:rPr lang="en-US" dirty="0" smtClean="0"/>
                        <a:t>Four Seasons</a:t>
                      </a:r>
                    </a:p>
                  </a:txBody>
                  <a:tcPr/>
                </a:tc>
                <a:tc>
                  <a:txBody>
                    <a:bodyPr/>
                    <a:lstStyle/>
                    <a:p>
                      <a:r>
                        <a:rPr lang="en-US" sz="1800" b="0" i="0" kern="1200" dirty="0" smtClean="0">
                          <a:solidFill>
                            <a:schemeClr val="dk1"/>
                          </a:solidFill>
                          <a:effectLst/>
                          <a:latin typeface="+mn-lt"/>
                          <a:ea typeface="+mn-ea"/>
                          <a:cs typeface="+mn-cs"/>
                        </a:rPr>
                        <a:t>Shopping mall;</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guarantee quality;</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Clean and minimalism design;</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Expensive; Comfortable; Every corner’s designs are beautiful;</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Great environment and has best restaurant;</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Professional Hospitality Talents;</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They can be rated as seven stars; nice;</a:t>
                      </a:r>
                      <a:r>
                        <a:rPr lang="en-US" sz="1800" b="0" i="0" kern="1200" baseline="0" dirty="0" smtClean="0">
                          <a:solidFill>
                            <a:schemeClr val="dk1"/>
                          </a:solidFill>
                          <a:effectLst/>
                          <a:latin typeface="+mn-lt"/>
                          <a:ea typeface="+mn-ea"/>
                          <a:cs typeface="+mn-cs"/>
                        </a:rPr>
                        <a:t> convenient; golf; impeccable service; amazingly luxurious</a:t>
                      </a:r>
                      <a:endParaRPr lang="en-US" dirty="0"/>
                    </a:p>
                  </a:txBody>
                  <a:tcPr/>
                </a:tc>
              </a:tr>
              <a:tr h="1376267">
                <a:tc>
                  <a:txBody>
                    <a:bodyPr/>
                    <a:lstStyle/>
                    <a:p>
                      <a:r>
                        <a:rPr lang="en-US" dirty="0" smtClean="0"/>
                        <a:t>Shangri-La</a:t>
                      </a:r>
                      <a:endParaRPr lang="en-US" dirty="0"/>
                    </a:p>
                  </a:txBody>
                  <a:tcPr/>
                </a:tc>
                <a:tc>
                  <a:txBody>
                    <a:bodyPr/>
                    <a:lstStyle/>
                    <a:p>
                      <a:r>
                        <a:rPr lang="en-US" dirty="0" smtClean="0"/>
                        <a:t>Rich; unique; mysterious; professional and responsible staff;</a:t>
                      </a:r>
                      <a:r>
                        <a:rPr lang="en-US" baseline="0" dirty="0" smtClean="0"/>
                        <a:t> luxurious; kind; romantic; comfortable; relaxing; expensive; elegant; best brunch experience</a:t>
                      </a:r>
                      <a:endParaRPr lang="en-US" dirty="0"/>
                    </a:p>
                  </a:txBody>
                  <a:tcPr/>
                </a:tc>
              </a:tr>
              <a:tr h="1892366">
                <a:tc>
                  <a:txBody>
                    <a:bodyPr/>
                    <a:lstStyle/>
                    <a:p>
                      <a:r>
                        <a:rPr lang="en-US" dirty="0" smtClean="0"/>
                        <a:t>JW Marriott</a:t>
                      </a:r>
                      <a:endParaRPr lang="en-US" dirty="0"/>
                    </a:p>
                  </a:txBody>
                  <a:tcPr/>
                </a:tc>
                <a:tc>
                  <a:txBody>
                    <a:bodyPr/>
                    <a:lstStyle/>
                    <a:p>
                      <a:r>
                        <a:rPr lang="en-US" dirty="0" smtClean="0"/>
                        <a:t>Popular brand; law-abiding; luxurious; great customer service; convenient location and great</a:t>
                      </a:r>
                      <a:r>
                        <a:rPr lang="en-US" baseline="0" dirty="0" smtClean="0"/>
                        <a:t> customer service; formal; business-focus; fancy; beautiful; great customer service; excellent; better quality; elegance; reasonably priced; artsy; modern</a:t>
                      </a:r>
                      <a:endParaRPr lang="en-US" dirty="0"/>
                    </a:p>
                  </a:txBody>
                  <a:tcPr/>
                </a:tc>
              </a:tr>
              <a:tr h="359509">
                <a:tc>
                  <a:txBody>
                    <a:bodyPr/>
                    <a:lstStyle/>
                    <a:p>
                      <a:r>
                        <a:rPr lang="en-US" dirty="0" smtClean="0"/>
                        <a:t>Loews</a:t>
                      </a:r>
                      <a:endParaRPr lang="en-US" dirty="0"/>
                    </a:p>
                  </a:txBody>
                  <a:tcPr/>
                </a:tc>
                <a:tc>
                  <a:txBody>
                    <a:bodyPr/>
                    <a:lstStyle/>
                    <a:p>
                      <a:r>
                        <a:rPr lang="en-US" dirty="0" smtClean="0"/>
                        <a:t>Music; great roof tops</a:t>
                      </a:r>
                      <a:endParaRPr lang="en-US" dirty="0"/>
                    </a:p>
                  </a:txBody>
                  <a:tcPr/>
                </a:tc>
              </a:tr>
              <a:tr h="1118216">
                <a:tc>
                  <a:txBody>
                    <a:bodyPr/>
                    <a:lstStyle/>
                    <a:p>
                      <a:r>
                        <a:rPr lang="en-US" dirty="0" smtClean="0"/>
                        <a:t>Ritz-Carlton</a:t>
                      </a:r>
                      <a:endParaRPr lang="en-US" dirty="0"/>
                    </a:p>
                  </a:txBody>
                  <a:tcPr/>
                </a:tc>
                <a:tc>
                  <a:txBody>
                    <a:bodyPr/>
                    <a:lstStyle/>
                    <a:p>
                      <a:r>
                        <a:rPr lang="en-US" dirty="0" smtClean="0"/>
                        <a:t>Large;</a:t>
                      </a:r>
                      <a:r>
                        <a:rPr lang="en-US" baseline="0" dirty="0" smtClean="0"/>
                        <a:t> grandeur; excellent customer service; beautiful; great customer service; excellent; impersonal; classy; high-end; heavy</a:t>
                      </a:r>
                      <a:endParaRPr lang="en-US" dirty="0"/>
                    </a:p>
                  </a:txBody>
                  <a:tcPr/>
                </a:tc>
              </a:tr>
              <a:tr h="1634316">
                <a:tc>
                  <a:txBody>
                    <a:bodyPr/>
                    <a:lstStyle/>
                    <a:p>
                      <a:r>
                        <a:rPr lang="en-US" dirty="0" smtClean="0"/>
                        <a:t>W Hotel</a:t>
                      </a:r>
                      <a:endParaRPr lang="en-US" dirty="0"/>
                    </a:p>
                  </a:txBody>
                  <a:tcPr/>
                </a:tc>
                <a:tc>
                  <a:txBody>
                    <a:bodyPr/>
                    <a:lstStyle/>
                    <a:p>
                      <a:r>
                        <a:rPr lang="en-US" dirty="0" smtClean="0"/>
                        <a:t>Relaxing; fashion and modern design; comfortable; exotic; fun;</a:t>
                      </a:r>
                      <a:r>
                        <a:rPr lang="en-US" baseline="0" dirty="0" smtClean="0"/>
                        <a:t> hip; luxurious; amazing view; grand lobby; excellent customer service; perfect location; beautiful interior; bold; variety; contemporary; modern luxury</a:t>
                      </a:r>
                      <a:endParaRPr lang="en-US" dirty="0"/>
                    </a:p>
                  </a:txBody>
                  <a:tcPr/>
                </a:tc>
              </a:tr>
              <a:tr h="602117">
                <a:tc>
                  <a:txBody>
                    <a:bodyPr/>
                    <a:lstStyle/>
                    <a:p>
                      <a:r>
                        <a:rPr lang="en-US" dirty="0" smtClean="0"/>
                        <a:t>Grand Hyatt</a:t>
                      </a:r>
                      <a:endParaRPr lang="en-US" dirty="0"/>
                    </a:p>
                  </a:txBody>
                  <a:tcPr/>
                </a:tc>
                <a:tc>
                  <a:txBody>
                    <a:bodyPr/>
                    <a:lstStyle/>
                    <a:p>
                      <a:r>
                        <a:rPr lang="en-US" dirty="0" smtClean="0"/>
                        <a:t>Best restaurant; comfortable; expensive; oversized</a:t>
                      </a:r>
                      <a:endParaRPr lang="en-US" dirty="0"/>
                    </a:p>
                  </a:txBody>
                  <a:tcPr/>
                </a:tc>
              </a:tr>
              <a:tr h="629141">
                <a:tc>
                  <a:txBody>
                    <a:bodyPr/>
                    <a:lstStyle/>
                    <a:p>
                      <a:r>
                        <a:rPr lang="en-US" dirty="0" smtClean="0"/>
                        <a:t>Park Hyatt</a:t>
                      </a:r>
                      <a:endParaRPr lang="en-US" dirty="0"/>
                    </a:p>
                  </a:txBody>
                  <a:tcPr/>
                </a:tc>
                <a:tc>
                  <a:txBody>
                    <a:bodyPr/>
                    <a:lstStyle/>
                    <a:p>
                      <a:r>
                        <a:rPr lang="en-US" dirty="0" smtClean="0"/>
                        <a:t>Contemporary; luxury (visual and experientially); upscale</a:t>
                      </a:r>
                      <a:endParaRPr lang="en-US" dirty="0"/>
                    </a:p>
                  </a:txBody>
                  <a:tcPr/>
                </a:tc>
              </a:tr>
              <a:tr h="602117">
                <a:tc>
                  <a:txBody>
                    <a:bodyPr/>
                    <a:lstStyle/>
                    <a:p>
                      <a:r>
                        <a:rPr lang="en-US" dirty="0" smtClean="0"/>
                        <a:t>Waldorf Astoria</a:t>
                      </a:r>
                      <a:endParaRPr lang="en-US" dirty="0"/>
                    </a:p>
                  </a:txBody>
                  <a:tcPr/>
                </a:tc>
                <a:tc>
                  <a:txBody>
                    <a:bodyPr/>
                    <a:lstStyle/>
                    <a:p>
                      <a:r>
                        <a:rPr lang="en-US" dirty="0" smtClean="0"/>
                        <a:t>Historic building; relaxing; old; nice but stuffy</a:t>
                      </a:r>
                      <a:endParaRPr lang="en-US" dirty="0"/>
                    </a:p>
                  </a:txBody>
                  <a:tcPr/>
                </a:tc>
              </a:tr>
              <a:tr h="629141">
                <a:tc>
                  <a:txBody>
                    <a:bodyPr/>
                    <a:lstStyle/>
                    <a:p>
                      <a:r>
                        <a:rPr lang="en-US" dirty="0" smtClean="0"/>
                        <a:t>Fairmount</a:t>
                      </a:r>
                      <a:endParaRPr lang="en-US" dirty="0"/>
                    </a:p>
                  </a:txBody>
                  <a:tcPr/>
                </a:tc>
                <a:tc>
                  <a:txBody>
                    <a:bodyPr/>
                    <a:lstStyle/>
                    <a:p>
                      <a:r>
                        <a:rPr lang="en-US" dirty="0" smtClean="0"/>
                        <a:t>Clean; accommodating;</a:t>
                      </a:r>
                      <a:r>
                        <a:rPr lang="en-US" baseline="0" dirty="0" smtClean="0"/>
                        <a:t> good service; traditional; elegant; luxurious</a:t>
                      </a:r>
                      <a:endParaRPr lang="en-US" dirty="0"/>
                    </a:p>
                  </a:txBody>
                  <a:tcPr/>
                </a:tc>
              </a:tr>
              <a:tr h="860166">
                <a:tc>
                  <a:txBody>
                    <a:bodyPr/>
                    <a:lstStyle/>
                    <a:p>
                      <a:r>
                        <a:rPr lang="en-US" dirty="0" smtClean="0"/>
                        <a:t>Intercontinental</a:t>
                      </a:r>
                      <a:endParaRPr lang="en-US" dirty="0"/>
                    </a:p>
                  </a:txBody>
                  <a:tcPr/>
                </a:tc>
                <a:tc>
                  <a:txBody>
                    <a:bodyPr/>
                    <a:lstStyle/>
                    <a:p>
                      <a:r>
                        <a:rPr lang="en-US" dirty="0" smtClean="0"/>
                        <a:t>Extraordinary;</a:t>
                      </a:r>
                      <a:r>
                        <a:rPr lang="en-US" baseline="0" dirty="0" smtClean="0"/>
                        <a:t> historically beautiful setting; luxury on all levels; exquisite; large; nice; nothing special</a:t>
                      </a:r>
                      <a:endParaRPr lang="en-US" dirty="0"/>
                    </a:p>
                  </a:txBody>
                  <a:tcPr/>
                </a:tc>
              </a:tr>
              <a:tr h="860166">
                <a:tc>
                  <a:txBody>
                    <a:bodyPr/>
                    <a:lstStyle/>
                    <a:p>
                      <a:r>
                        <a:rPr lang="en-US" dirty="0" smtClean="0"/>
                        <a:t>St. Regis</a:t>
                      </a:r>
                      <a:endParaRPr lang="en-US" dirty="0"/>
                    </a:p>
                  </a:txBody>
                  <a:tcPr/>
                </a:tc>
                <a:tc>
                  <a:txBody>
                    <a:bodyPr/>
                    <a:lstStyle/>
                    <a:p>
                      <a:r>
                        <a:rPr lang="en-US" dirty="0" smtClean="0"/>
                        <a:t>Beautiful;</a:t>
                      </a:r>
                      <a:r>
                        <a:rPr lang="en-US" baseline="0" dirty="0" smtClean="0"/>
                        <a:t> great customer service; excellent; ritzy upscale; overpriced; nice décor; vacation</a:t>
                      </a:r>
                      <a:endParaRPr lang="en-US" dirty="0"/>
                    </a:p>
                  </a:txBody>
                  <a:tcPr/>
                </a:tc>
              </a:tr>
              <a:tr h="359509">
                <a:tc>
                  <a:txBody>
                    <a:bodyPr/>
                    <a:lstStyle/>
                    <a:p>
                      <a:r>
                        <a:rPr lang="en-US" dirty="0" smtClean="0"/>
                        <a:t>Mandarin Oriental</a:t>
                      </a:r>
                      <a:endParaRPr lang="en-US" dirty="0"/>
                    </a:p>
                  </a:txBody>
                  <a:tcPr/>
                </a:tc>
                <a:tc>
                  <a:txBody>
                    <a:bodyPr/>
                    <a:lstStyle/>
                    <a:p>
                      <a:r>
                        <a:rPr lang="en-US" dirty="0" smtClean="0"/>
                        <a:t>Aesthetically beautiful</a:t>
                      </a:r>
                      <a:endParaRPr lang="en-US" dirty="0"/>
                    </a:p>
                  </a:txBody>
                  <a:tcPr/>
                </a:tc>
              </a:tr>
              <a:tr h="359509">
                <a:tc>
                  <a:txBody>
                    <a:bodyPr/>
                    <a:lstStyle/>
                    <a:p>
                      <a:r>
                        <a:rPr lang="en-US" dirty="0" smtClean="0"/>
                        <a:t>Oberoi</a:t>
                      </a:r>
                      <a:endParaRPr lang="en-US" dirty="0"/>
                    </a:p>
                  </a:txBody>
                  <a:tcPr/>
                </a:tc>
                <a:tc>
                  <a:txBody>
                    <a:bodyPr/>
                    <a:lstStyle/>
                    <a:p>
                      <a:r>
                        <a:rPr lang="en-US" dirty="0" smtClean="0"/>
                        <a:t>Attention</a:t>
                      </a:r>
                      <a:r>
                        <a:rPr lang="en-US" baseline="0" dirty="0" smtClean="0"/>
                        <a:t> to every detail</a:t>
                      </a:r>
                      <a:endParaRPr lang="en-US" dirty="0"/>
                    </a:p>
                  </a:txBody>
                  <a:tcPr/>
                </a:tc>
              </a:tr>
              <a:tr h="359509">
                <a:tc>
                  <a:txBody>
                    <a:bodyPr/>
                    <a:lstStyle/>
                    <a:p>
                      <a:r>
                        <a:rPr lang="en-US" dirty="0" smtClean="0"/>
                        <a:t>Peninsula</a:t>
                      </a:r>
                      <a:endParaRPr lang="en-US" dirty="0"/>
                    </a:p>
                  </a:txBody>
                  <a:tcPr/>
                </a:tc>
                <a:tc>
                  <a:txBody>
                    <a:bodyPr/>
                    <a:lstStyle/>
                    <a:p>
                      <a:r>
                        <a:rPr lang="en-US" dirty="0" smtClean="0"/>
                        <a:t>Clean; enthusiastic staff</a:t>
                      </a:r>
                      <a:endParaRPr lang="en-US" dirty="0"/>
                    </a:p>
                  </a:txBody>
                  <a:tcPr/>
                </a:tc>
              </a:tr>
              <a:tr h="860166">
                <a:tc>
                  <a:txBody>
                    <a:bodyPr/>
                    <a:lstStyle/>
                    <a:p>
                      <a:r>
                        <a:rPr lang="en-US" dirty="0" smtClean="0"/>
                        <a:t>Banyan Tree</a:t>
                      </a:r>
                      <a:endParaRPr lang="en-US" dirty="0"/>
                    </a:p>
                  </a:txBody>
                  <a:tcPr/>
                </a:tc>
                <a:tc>
                  <a:txBody>
                    <a:bodyPr/>
                    <a:lstStyle/>
                    <a:p>
                      <a:r>
                        <a:rPr lang="en-US" dirty="0" smtClean="0"/>
                        <a:t>Excellent teamwork;</a:t>
                      </a:r>
                      <a:r>
                        <a:rPr lang="en-US" baseline="0" dirty="0" smtClean="0"/>
                        <a:t> beautiful environment and excellent customer service</a:t>
                      </a:r>
                      <a:endParaRPr lang="en-US" dirty="0"/>
                    </a:p>
                  </a:txBody>
                  <a:tcPr/>
                </a:tc>
              </a:tr>
              <a:tr h="629141">
                <a:tc>
                  <a:txBody>
                    <a:bodyPr/>
                    <a:lstStyle/>
                    <a:p>
                      <a:r>
                        <a:rPr lang="en-US" dirty="0" smtClean="0"/>
                        <a:t>Kempinski</a:t>
                      </a:r>
                      <a:endParaRPr lang="en-US" dirty="0"/>
                    </a:p>
                  </a:txBody>
                  <a:tcPr/>
                </a:tc>
                <a:tc>
                  <a:txBody>
                    <a:bodyPr/>
                    <a:lstStyle/>
                    <a:p>
                      <a:r>
                        <a:rPr lang="en-US" dirty="0" smtClean="0"/>
                        <a:t>Comfortable and details-oriented;</a:t>
                      </a:r>
                      <a:r>
                        <a:rPr lang="en-US" baseline="0" dirty="0" smtClean="0"/>
                        <a:t> classical and elegant; great amenities </a:t>
                      </a:r>
                      <a:endParaRPr lang="en-US" dirty="0"/>
                    </a:p>
                  </a:txBody>
                  <a:tcPr/>
                </a:tc>
              </a:tr>
              <a:tr h="359509">
                <a:tc>
                  <a:txBody>
                    <a:bodyPr/>
                    <a:lstStyle/>
                    <a:p>
                      <a:r>
                        <a:rPr lang="en-US" dirty="0" smtClean="0"/>
                        <a:t>One &amp; Only</a:t>
                      </a:r>
                      <a:endParaRPr lang="en-US" dirty="0"/>
                    </a:p>
                  </a:txBody>
                  <a:tcPr/>
                </a:tc>
                <a:tc>
                  <a:txBody>
                    <a:bodyPr/>
                    <a:lstStyle/>
                    <a:p>
                      <a:r>
                        <a:rPr lang="en-US" dirty="0" smtClean="0"/>
                        <a:t>Excellent Amenities</a:t>
                      </a:r>
                      <a:endParaRPr lang="en-US" dirty="0"/>
                    </a:p>
                  </a:txBody>
                  <a:tcPr/>
                </a:tc>
              </a:tr>
            </a:tbl>
          </a:graphicData>
        </a:graphic>
      </p:graphicFrame>
      <p:pic>
        <p:nvPicPr>
          <p:cNvPr id="9" name="Picture 8"/>
          <p:cNvPicPr>
            <a:picLocks noChangeAspect="1"/>
          </p:cNvPicPr>
          <p:nvPr/>
        </p:nvPicPr>
        <p:blipFill rotWithShape="1">
          <a:blip r:embed="rId3"/>
          <a:srcRect l="31914" t="24681" r="44947" b="28511"/>
          <a:stretch/>
        </p:blipFill>
        <p:spPr>
          <a:xfrm>
            <a:off x="234434" y="1734944"/>
            <a:ext cx="4862246" cy="5059707"/>
          </a:xfrm>
          <a:prstGeom prst="rect">
            <a:avLst/>
          </a:prstGeom>
        </p:spPr>
      </p:pic>
      <p:pic>
        <p:nvPicPr>
          <p:cNvPr id="3" name="Picture 2"/>
          <p:cNvPicPr>
            <a:picLocks noChangeAspect="1"/>
          </p:cNvPicPr>
          <p:nvPr/>
        </p:nvPicPr>
        <p:blipFill rotWithShape="1">
          <a:blip r:embed="rId4"/>
          <a:srcRect l="59810" t="19409" r="1361" b="25739"/>
          <a:stretch/>
        </p:blipFill>
        <p:spPr>
          <a:xfrm>
            <a:off x="5359079" y="1734944"/>
            <a:ext cx="6367449" cy="5059708"/>
          </a:xfrm>
          <a:prstGeom prst="rect">
            <a:avLst/>
          </a:prstGeom>
        </p:spPr>
      </p:pic>
    </p:spTree>
    <p:extLst>
      <p:ext uri="{BB962C8B-B14F-4D97-AF65-F5344CB8AC3E}">
        <p14:creationId xmlns:p14="http://schemas.microsoft.com/office/powerpoint/2010/main" val="181765974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1"/>
            <a:ext cx="12192000" cy="169068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Arial Black" panose="020B0A04020102020204" pitchFamily="34" charset="0"/>
              </a:rPr>
              <a:t>Findings</a:t>
            </a:r>
            <a:endParaRPr lang="en-US" dirty="0">
              <a:latin typeface="Arial Black" panose="020B0A04020102020204" pitchFamily="34" charset="0"/>
            </a:endParaRPr>
          </a:p>
        </p:txBody>
      </p:sp>
      <p:graphicFrame>
        <p:nvGraphicFramePr>
          <p:cNvPr id="6" name="Chart 5"/>
          <p:cNvGraphicFramePr/>
          <p:nvPr>
            <p:extLst/>
          </p:nvPr>
        </p:nvGraphicFramePr>
        <p:xfrm>
          <a:off x="7010400" y="2203451"/>
          <a:ext cx="5092700" cy="33258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56692805"/>
              </p:ext>
            </p:extLst>
          </p:nvPr>
        </p:nvGraphicFramePr>
        <p:xfrm>
          <a:off x="6683604" y="1690689"/>
          <a:ext cx="5508396" cy="4889220"/>
        </p:xfrm>
        <a:graphic>
          <a:graphicData uri="http://schemas.openxmlformats.org/drawingml/2006/chart">
            <c:chart xmlns:c="http://schemas.openxmlformats.org/drawingml/2006/chart" xmlns:r="http://schemas.openxmlformats.org/officeDocument/2006/relationships" r:id="rId4"/>
          </a:graphicData>
        </a:graphic>
      </p:graphicFrame>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76" y="1690689"/>
            <a:ext cx="5964024" cy="501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03494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132" y="1605420"/>
            <a:ext cx="8504047" cy="5252579"/>
          </a:xfrm>
        </p:spPr>
        <p:txBody>
          <a:bodyPr>
            <a:normAutofit/>
          </a:bodyPr>
          <a:lstStyle/>
          <a:p>
            <a:pPr lvl="1">
              <a:spcBef>
                <a:spcPts val="0"/>
              </a:spcBef>
            </a:pPr>
            <a:r>
              <a:rPr lang="en-US" sz="2800" dirty="0" smtClean="0">
                <a:latin typeface="Arial Narrow" panose="020B0606020202030204" pitchFamily="34" charset="0"/>
              </a:rPr>
              <a:t>The emergence of a new market segment (Chadha and Husband, 2006)</a:t>
            </a:r>
          </a:p>
          <a:p>
            <a:pPr lvl="1">
              <a:spcBef>
                <a:spcPts val="0"/>
              </a:spcBef>
            </a:pPr>
            <a:endParaRPr lang="en-US" sz="2800" dirty="0" smtClean="0">
              <a:latin typeface="Arial Narrow" panose="020B0606020202030204" pitchFamily="34" charset="0"/>
            </a:endParaRPr>
          </a:p>
          <a:p>
            <a:pPr lvl="1">
              <a:spcBef>
                <a:spcPts val="0"/>
              </a:spcBef>
            </a:pPr>
            <a:r>
              <a:rPr lang="en-US" sz="2800" dirty="0" smtClean="0">
                <a:latin typeface="Arial Narrow" panose="020B0606020202030204" pitchFamily="34" charset="0"/>
              </a:rPr>
              <a:t>Valued at USD 83.10 billion in 2017 and is anticipated to increase to 222 billion in 2024 (Luxury Hotel Market, 2018; Reuters, 2019).</a:t>
            </a:r>
          </a:p>
          <a:p>
            <a:pPr lvl="1">
              <a:spcBef>
                <a:spcPts val="0"/>
              </a:spcBef>
            </a:pPr>
            <a:endParaRPr lang="en-US" sz="2800" dirty="0">
              <a:latin typeface="Arial Narrow" panose="020B0606020202030204" pitchFamily="34" charset="0"/>
            </a:endParaRPr>
          </a:p>
          <a:p>
            <a:pPr lvl="1">
              <a:spcBef>
                <a:spcPts val="0"/>
              </a:spcBef>
            </a:pPr>
            <a:r>
              <a:rPr lang="en-US" sz="2800" dirty="0">
                <a:latin typeface="Arial Narrow" panose="020B0606020202030204" pitchFamily="34" charset="0"/>
              </a:rPr>
              <a:t>Globalization and cultural convergence (Chadha and Husband, 2006</a:t>
            </a:r>
            <a:r>
              <a:rPr lang="en-US" sz="2800" dirty="0" smtClean="0">
                <a:latin typeface="Arial Narrow" panose="020B0606020202030204" pitchFamily="34" charset="0"/>
              </a:rPr>
              <a:t>)</a:t>
            </a:r>
          </a:p>
          <a:p>
            <a:pPr marL="457200" lvl="1" indent="0">
              <a:spcBef>
                <a:spcPts val="0"/>
              </a:spcBef>
              <a:buNone/>
            </a:pPr>
            <a:endParaRPr lang="en-US" sz="2800" dirty="0">
              <a:latin typeface="Arial Narrow" panose="020B0606020202030204" pitchFamily="34" charset="0"/>
            </a:endParaRPr>
          </a:p>
          <a:p>
            <a:pPr lvl="1">
              <a:spcBef>
                <a:spcPts val="0"/>
              </a:spcBef>
            </a:pPr>
            <a:r>
              <a:rPr lang="en-US" sz="2800" dirty="0" smtClean="0">
                <a:latin typeface="Arial Narrow" panose="020B0606020202030204" pitchFamily="34" charset="0"/>
              </a:rPr>
              <a:t>A  consistent rise in the number of wealthy consumers (Okonkwo, 2009)</a:t>
            </a:r>
          </a:p>
          <a:p>
            <a:pPr lvl="1">
              <a:spcBef>
                <a:spcPts val="0"/>
              </a:spcBef>
            </a:pPr>
            <a:endParaRPr lang="en-US" sz="2800" dirty="0" smtClean="0">
              <a:latin typeface="Arial Narrow" panose="020B0606020202030204" pitchFamily="34" charset="0"/>
            </a:endParaRPr>
          </a:p>
          <a:p>
            <a:pPr marL="457200" lvl="1" indent="0">
              <a:spcBef>
                <a:spcPts val="0"/>
              </a:spcBef>
              <a:buNone/>
            </a:pPr>
            <a:endParaRPr lang="en-US" sz="2800" dirty="0" smtClean="0">
              <a:latin typeface="Arial Narrow" panose="020B0606020202030204" pitchFamily="34" charset="0"/>
            </a:endParaRPr>
          </a:p>
        </p:txBody>
      </p:sp>
      <p:sp>
        <p:nvSpPr>
          <p:cNvPr id="4" name="Rectangle 3"/>
          <p:cNvSpPr/>
          <p:nvPr/>
        </p:nvSpPr>
        <p:spPr>
          <a:xfrm>
            <a:off x="0" y="0"/>
            <a:ext cx="12192000" cy="155447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838200" y="381316"/>
            <a:ext cx="10515600" cy="1325563"/>
          </a:xfrm>
        </p:spPr>
        <p:txBody>
          <a:bodyPr/>
          <a:lstStyle/>
          <a:p>
            <a:r>
              <a:rPr lang="en-US" sz="4000" dirty="0" smtClean="0">
                <a:latin typeface="Arial Black" panose="020B0A04020102020204" pitchFamily="34" charset="0"/>
              </a:rPr>
              <a:t>The Global Luxury </a:t>
            </a:r>
            <a:r>
              <a:rPr lang="en-US" sz="4000" dirty="0">
                <a:latin typeface="Arial Black" panose="020B0A04020102020204" pitchFamily="34" charset="0"/>
              </a:rPr>
              <a:t>Hotel </a:t>
            </a:r>
            <a:r>
              <a:rPr lang="en-US" sz="4000" dirty="0" smtClean="0">
                <a:latin typeface="Arial Black" panose="020B0A04020102020204" pitchFamily="34" charset="0"/>
              </a:rPr>
              <a:t>Market</a:t>
            </a:r>
            <a:endParaRPr lang="en-US" dirty="0">
              <a:latin typeface="Arial Black" panose="020B0A04020102020204" pitchFamily="34" charset="0"/>
            </a:endParaRPr>
          </a:p>
        </p:txBody>
      </p:sp>
      <p:pic>
        <p:nvPicPr>
          <p:cNvPr id="1028" name="Picture 4" descr="Image result for obero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4180" y="1554478"/>
            <a:ext cx="3467819" cy="25603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4181" y="4114799"/>
            <a:ext cx="3500017"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36216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1"/>
            <a:ext cx="12192000" cy="169068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latin typeface="Arial Black" panose="020B0A04020102020204" pitchFamily="34" charset="0"/>
              </a:rPr>
              <a:t>Brand Affect and Trust</a:t>
            </a:r>
            <a:endParaRPr lang="en-US" b="1" dirty="0">
              <a:latin typeface="Arial Black" panose="020B0A04020102020204" pitchFamily="34" charset="0"/>
            </a:endParaRPr>
          </a:p>
        </p:txBody>
      </p:sp>
      <p:sp>
        <p:nvSpPr>
          <p:cNvPr id="3" name="TextBox 2"/>
          <p:cNvSpPr txBox="1"/>
          <p:nvPr/>
        </p:nvSpPr>
        <p:spPr>
          <a:xfrm>
            <a:off x="838200" y="1987288"/>
            <a:ext cx="1039368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Arial Narrow" panose="020B0606020202030204" pitchFamily="34" charset="0"/>
              </a:rPr>
              <a:t>Kim and Kim, 2004: Brand Personality relates to consumer trust and emotions that are established in a consumer’s mind. </a:t>
            </a:r>
            <a:endParaRPr lang="en-US" sz="2400" dirty="0">
              <a:latin typeface="Arial Narrow" panose="020B060602020203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0703" y="1"/>
            <a:ext cx="3341298" cy="186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81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1"/>
            <a:ext cx="12192000" cy="169068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latin typeface="Arial Black" panose="020B0A04020102020204" pitchFamily="34" charset="0"/>
              </a:rPr>
              <a:t>Study Objectives</a:t>
            </a:r>
            <a:endParaRPr lang="en-US" b="1" dirty="0">
              <a:latin typeface="Arial Black" panose="020B0A04020102020204" pitchFamily="34" charset="0"/>
            </a:endParaRPr>
          </a:p>
        </p:txBody>
      </p:sp>
      <p:sp>
        <p:nvSpPr>
          <p:cNvPr id="3" name="TextBox 2"/>
          <p:cNvSpPr txBox="1"/>
          <p:nvPr/>
        </p:nvSpPr>
        <p:spPr>
          <a:xfrm>
            <a:off x="838200" y="1987288"/>
            <a:ext cx="1039368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Arial Narrow" panose="020B0606020202030204" pitchFamily="34" charset="0"/>
              </a:rPr>
              <a:t>Examine the impact of brand personality dimensions-sincerity, excitement, competence, and sophistication-on brand trust, affect, and loyalty in the luxury hotel context. </a:t>
            </a:r>
          </a:p>
          <a:p>
            <a:pPr marL="285750" indent="-285750">
              <a:buFont typeface="Arial" panose="020B0604020202020204" pitchFamily="34" charset="0"/>
              <a:buChar char="•"/>
            </a:pPr>
            <a:endParaRPr lang="en-US" sz="2800" dirty="0">
              <a:latin typeface="Arial Narrow" panose="020B0606020202030204" pitchFamily="34" charset="0"/>
            </a:endParaRPr>
          </a:p>
          <a:p>
            <a:pPr marL="285750" indent="-285750">
              <a:buFont typeface="Arial" panose="020B0604020202020204" pitchFamily="34" charset="0"/>
              <a:buChar char="•"/>
            </a:pPr>
            <a:r>
              <a:rPr lang="en-US" sz="2800" dirty="0" smtClean="0">
                <a:latin typeface="Arial Narrow" panose="020B0606020202030204" pitchFamily="34" charset="0"/>
              </a:rPr>
              <a:t>Explore the relative impact of each brand personality dimension through dominance analysis. </a:t>
            </a:r>
          </a:p>
          <a:p>
            <a:pPr marL="285750" indent="-285750">
              <a:buFont typeface="Arial" panose="020B0604020202020204" pitchFamily="34" charset="0"/>
              <a:buChar char="•"/>
            </a:pPr>
            <a:endParaRPr lang="en-US" sz="2800" dirty="0">
              <a:latin typeface="Arial Narrow" panose="020B0606020202030204" pitchFamily="34" charset="0"/>
            </a:endParaRPr>
          </a:p>
          <a:p>
            <a:pPr marL="285750" indent="-285750">
              <a:buFont typeface="Arial" panose="020B0604020202020204" pitchFamily="34" charset="0"/>
              <a:buChar char="•"/>
            </a:pPr>
            <a:r>
              <a:rPr lang="en-US" sz="2800" dirty="0" smtClean="0">
                <a:latin typeface="Arial Narrow" panose="020B0606020202030204" pitchFamily="34" charset="0"/>
              </a:rPr>
              <a:t>Considering that little research has been conducted on the role of brand personality on actual consumer behaviors in the hospitality industry, this study can contribute significant insights into the hospitality literature and practices. </a:t>
            </a:r>
            <a:endParaRPr lang="en-US" sz="2400" dirty="0">
              <a:latin typeface="Arial Narrow" panose="020B060602020203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0703" y="1"/>
            <a:ext cx="3341298" cy="186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81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12192000" cy="155447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550" y="533716"/>
            <a:ext cx="11201400" cy="1325563"/>
          </a:xfrm>
        </p:spPr>
        <p:txBody>
          <a:bodyPr>
            <a:normAutofit/>
          </a:bodyPr>
          <a:lstStyle/>
          <a:p>
            <a:pPr algn="ctr"/>
            <a:r>
              <a:rPr lang="en-US" sz="4000" dirty="0" smtClean="0">
                <a:latin typeface="Arial Black" panose="020B0A04020102020204" pitchFamily="34" charset="0"/>
              </a:rPr>
              <a:t>Luxury Brands </a:t>
            </a:r>
            <a:r>
              <a:rPr lang="en-US" sz="4000" dirty="0">
                <a:latin typeface="Arial Black" panose="020B0A04020102020204" pitchFamily="34" charset="0"/>
              </a:rPr>
              <a:t>Personality </a:t>
            </a:r>
            <a:r>
              <a:rPr lang="en-US" sz="4000" dirty="0" smtClean="0">
                <a:solidFill>
                  <a:srgbClr val="FF0000"/>
                </a:solidFill>
                <a:latin typeface="Arial Black" panose="020B0A04020102020204" pitchFamily="34" charset="0"/>
              </a:rPr>
              <a:t/>
            </a:r>
            <a:br>
              <a:rPr lang="en-US" sz="4000" dirty="0" smtClean="0">
                <a:solidFill>
                  <a:srgbClr val="FF0000"/>
                </a:solidFill>
                <a:latin typeface="Arial Black" panose="020B0A04020102020204" pitchFamily="34" charset="0"/>
              </a:rPr>
            </a:br>
            <a:endParaRPr lang="en-US" sz="4000" dirty="0">
              <a:solidFill>
                <a:srgbClr val="FF0000"/>
              </a:solidFill>
              <a:latin typeface="Arial Black" panose="020B0A04020102020204" pitchFamily="34" charset="0"/>
            </a:endParaRPr>
          </a:p>
        </p:txBody>
      </p:sp>
      <p:sp>
        <p:nvSpPr>
          <p:cNvPr id="5" name="TextBox 4"/>
          <p:cNvSpPr txBox="1"/>
          <p:nvPr/>
        </p:nvSpPr>
        <p:spPr>
          <a:xfrm>
            <a:off x="227551" y="1657939"/>
            <a:ext cx="8885969" cy="827919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Narrow" panose="020B0606020202030204" pitchFamily="34" charset="0"/>
              </a:rPr>
              <a:t>Keller (2009) suggested that luxury brands make consumers feel better about themselves; i.e., consumers feel a sense of pride, accomplishment, and fulfillment in owning objects bearing the labels of luxury brands</a:t>
            </a:r>
            <a:r>
              <a:rPr lang="en-US" sz="2800" dirty="0" smtClean="0">
                <a:latin typeface="Arial Narrow" panose="020B0606020202030204" pitchFamily="34" charset="0"/>
              </a:rPr>
              <a:t>.</a:t>
            </a:r>
          </a:p>
          <a:p>
            <a:pPr marL="285750" indent="-285750">
              <a:buFont typeface="Arial" panose="020B0604020202020204" pitchFamily="34" charset="0"/>
              <a:buChar char="•"/>
            </a:pPr>
            <a:endParaRPr lang="en-US" sz="2800" dirty="0">
              <a:latin typeface="Arial Narrow" panose="020B0606020202030204" pitchFamily="34" charset="0"/>
            </a:endParaRPr>
          </a:p>
          <a:p>
            <a:pPr marL="285750" indent="-285750">
              <a:buFont typeface="Arial" panose="020B0604020202020204" pitchFamily="34" charset="0"/>
              <a:buChar char="•"/>
            </a:pPr>
            <a:r>
              <a:rPr lang="en-US" sz="2800" dirty="0" smtClean="0">
                <a:latin typeface="Arial Narrow" panose="020B0606020202030204" pitchFamily="34" charset="0"/>
              </a:rPr>
              <a:t>As an important emerging market, the study of brand-personality functions in this luxury hotel segment will be timely for hotel marketers.</a:t>
            </a:r>
          </a:p>
          <a:p>
            <a:pPr marL="285750" indent="-285750">
              <a:buFont typeface="Arial" panose="020B0604020202020204" pitchFamily="34" charset="0"/>
              <a:buChar char="•"/>
            </a:pPr>
            <a:endParaRPr lang="en-US" sz="2800" dirty="0" smtClean="0">
              <a:latin typeface="Arial Narrow" panose="020B0606020202030204" pitchFamily="34" charset="0"/>
            </a:endParaRPr>
          </a:p>
          <a:p>
            <a:pPr marL="285750" indent="-285750">
              <a:buFont typeface="Arial" panose="020B0604020202020204" pitchFamily="34" charset="0"/>
              <a:buChar char="•"/>
            </a:pPr>
            <a:r>
              <a:rPr lang="en-US" sz="2800" dirty="0" smtClean="0">
                <a:latin typeface="Arial Narrow" panose="020B0606020202030204" pitchFamily="34" charset="0"/>
              </a:rPr>
              <a:t>In </a:t>
            </a:r>
            <a:r>
              <a:rPr lang="en-US" sz="2800" dirty="0">
                <a:latin typeface="Arial Narrow" panose="020B0606020202030204" pitchFamily="34" charset="0"/>
              </a:rPr>
              <a:t>the hospitality industry, brand personality is proposed to be a critical driver that develops customer preference and strong relationship with one brand over another (</a:t>
            </a:r>
            <a:r>
              <a:rPr lang="en-US" sz="2800" dirty="0" err="1">
                <a:latin typeface="Arial Narrow" panose="020B0606020202030204" pitchFamily="34" charset="0"/>
              </a:rPr>
              <a:t>Siguaw</a:t>
            </a:r>
            <a:r>
              <a:rPr lang="en-US" sz="2800" dirty="0">
                <a:latin typeface="Arial Narrow" panose="020B0606020202030204" pitchFamily="34" charset="0"/>
              </a:rPr>
              <a:t> et al., 1999</a:t>
            </a:r>
            <a:r>
              <a:rPr lang="en-US" sz="2800" dirty="0" smtClean="0">
                <a:latin typeface="Arial Narrow" panose="020B0606020202030204" pitchFamily="34" charset="0"/>
              </a:rPr>
              <a:t>).</a:t>
            </a:r>
          </a:p>
          <a:p>
            <a:pPr marL="285750" indent="-285750">
              <a:buFont typeface="Arial" panose="020B0604020202020204" pitchFamily="34" charset="0"/>
              <a:buChar char="•"/>
            </a:pPr>
            <a:endParaRPr lang="en-US" sz="2800" dirty="0">
              <a:latin typeface="Arial Narrow" panose="020B0606020202030204" pitchFamily="34" charset="0"/>
            </a:endParaRPr>
          </a:p>
          <a:p>
            <a:pPr marL="285750" indent="-285750">
              <a:buFont typeface="Arial" panose="020B0604020202020204" pitchFamily="34" charset="0"/>
              <a:buChar char="•"/>
            </a:pPr>
            <a:endParaRPr lang="en-US" sz="2800" dirty="0">
              <a:latin typeface="Arial Narrow" panose="020B0606020202030204" pitchFamily="34" charset="0"/>
            </a:endParaRPr>
          </a:p>
          <a:p>
            <a:pPr marL="285750" indent="-285750">
              <a:buFont typeface="Arial" panose="020B0604020202020204" pitchFamily="34" charset="0"/>
              <a:buChar char="•"/>
            </a:pPr>
            <a:endParaRPr lang="en-US" sz="2800" dirty="0" smtClean="0">
              <a:latin typeface="Arial Narrow" panose="020B0606020202030204" pitchFamily="34" charset="0"/>
            </a:endParaRPr>
          </a:p>
          <a:p>
            <a:pPr marL="285750" indent="-285750">
              <a:buFont typeface="Arial" panose="020B0604020202020204" pitchFamily="34" charset="0"/>
              <a:buChar char="•"/>
            </a:pPr>
            <a:endParaRPr lang="en-US" sz="2800" dirty="0">
              <a:latin typeface="Arial Narrow" panose="020B0606020202030204" pitchFamily="34" charset="0"/>
            </a:endParaRPr>
          </a:p>
          <a:p>
            <a:pPr marL="285750" indent="-285750">
              <a:buFont typeface="Arial" panose="020B0604020202020204" pitchFamily="34" charset="0"/>
              <a:buChar char="•"/>
            </a:pPr>
            <a:endParaRPr lang="en-US" sz="2800" dirty="0" smtClean="0">
              <a:latin typeface="Arial Narrow" panose="020B0606020202030204" pitchFamily="34" charset="0"/>
            </a:endParaRPr>
          </a:p>
          <a:p>
            <a:pPr marL="285750" indent="-285750">
              <a:buFont typeface="Arial" panose="020B0604020202020204" pitchFamily="34" charset="0"/>
              <a:buChar char="•"/>
            </a:pPr>
            <a:endParaRPr lang="en-US" sz="2800" dirty="0" smtClean="0">
              <a:latin typeface="Arial Narrow" panose="020B0606020202030204" pitchFamily="34" charset="0"/>
            </a:endParaRPr>
          </a:p>
          <a:p>
            <a:r>
              <a:rPr lang="en-US" sz="2800" dirty="0" smtClean="0">
                <a:latin typeface="Arial Narrow" panose="020B0606020202030204" pitchFamily="34" charset="0"/>
              </a:rPr>
              <a:t>In</a:t>
            </a:r>
            <a:endParaRPr lang="en-US" sz="2800" dirty="0">
              <a:latin typeface="Arial Narrow" panose="020B060602020203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3520" y="3341845"/>
            <a:ext cx="3078480" cy="341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1677" y="1554479"/>
            <a:ext cx="2570480" cy="192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84195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1"/>
            <a:ext cx="12192000" cy="155447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17982" y="1881504"/>
            <a:ext cx="7689394" cy="4976496"/>
          </a:xfrm>
        </p:spPr>
        <p:txBody>
          <a:bodyPr>
            <a:normAutofit/>
          </a:bodyPr>
          <a:lstStyle/>
          <a:p>
            <a:r>
              <a:rPr lang="en-US" dirty="0" smtClean="0">
                <a:latin typeface="Arial Narrow" panose="020B0606020202030204" pitchFamily="34" charset="0"/>
              </a:rPr>
              <a:t>Strong and differentiated brands are intangible assets that enhance a firm’s financial value and brand equity (O’Neill &amp; </a:t>
            </a:r>
            <a:r>
              <a:rPr lang="en-US" dirty="0" err="1" smtClean="0">
                <a:latin typeface="Arial Narrow" panose="020B0606020202030204" pitchFamily="34" charset="0"/>
              </a:rPr>
              <a:t>Mattila</a:t>
            </a:r>
            <a:r>
              <a:rPr lang="en-US" dirty="0" smtClean="0">
                <a:latin typeface="Arial Narrow" panose="020B0606020202030204" pitchFamily="34" charset="0"/>
              </a:rPr>
              <a:t>, 2006).</a:t>
            </a:r>
          </a:p>
          <a:p>
            <a:pPr marL="0" indent="0">
              <a:buNone/>
            </a:pPr>
            <a:endParaRPr lang="en-US" dirty="0" smtClean="0">
              <a:latin typeface="Arial Narrow" panose="020B0606020202030204" pitchFamily="34" charset="0"/>
            </a:endParaRPr>
          </a:p>
          <a:p>
            <a:r>
              <a:rPr lang="en-US" dirty="0" smtClean="0">
                <a:latin typeface="Arial Narrow" panose="020B0606020202030204" pitchFamily="34" charset="0"/>
              </a:rPr>
              <a:t>Brand personality relates to consumer trust and emotions that are established in a consumer’s mind (Kim &amp; Kim, 2004).</a:t>
            </a:r>
          </a:p>
          <a:p>
            <a:endParaRPr lang="en-US" sz="2200" dirty="0" smtClean="0">
              <a:latin typeface="Arial Narrow" panose="020B0606020202030204" pitchFamily="34" charset="0"/>
            </a:endParaRPr>
          </a:p>
        </p:txBody>
      </p:sp>
      <p:sp>
        <p:nvSpPr>
          <p:cNvPr id="6" name="Title 1"/>
          <p:cNvSpPr>
            <a:spLocks noGrp="1"/>
          </p:cNvSpPr>
          <p:nvPr>
            <p:ph type="title"/>
          </p:nvPr>
        </p:nvSpPr>
        <p:spPr/>
        <p:txBody>
          <a:bodyPr>
            <a:normAutofit/>
          </a:bodyPr>
          <a:lstStyle/>
          <a:p>
            <a:r>
              <a:rPr lang="en-US" sz="4000" dirty="0">
                <a:latin typeface="Arial Black" panose="020B0A04020102020204" pitchFamily="34" charset="0"/>
              </a:rPr>
              <a:t>Why </a:t>
            </a:r>
            <a:r>
              <a:rPr lang="en-US" sz="4000" dirty="0" smtClean="0">
                <a:latin typeface="Arial Black" panose="020B0A04020102020204" pitchFamily="34" charset="0"/>
              </a:rPr>
              <a:t>Brand Personality?</a:t>
            </a:r>
            <a:endParaRPr lang="en-US" sz="4000" dirty="0">
              <a:latin typeface="Arial Black" panose="020B0A040201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376" y="1216283"/>
            <a:ext cx="4258397" cy="278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2858" y="3803947"/>
            <a:ext cx="3489358" cy="317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11140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69068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276940" y="311894"/>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Arial Black" panose="020B0A04020102020204" pitchFamily="34" charset="0"/>
              </a:rPr>
              <a:t>Top Five Global Luxury Hotel Companies</a:t>
            </a:r>
            <a:endParaRPr lang="en-US" dirty="0">
              <a:latin typeface="Arial Black" panose="020B0A04020102020204" pitchFamily="34" charset="0"/>
            </a:endParaRPr>
          </a:p>
        </p:txBody>
      </p:sp>
      <p:sp>
        <p:nvSpPr>
          <p:cNvPr id="10" name="TextBox 9"/>
          <p:cNvSpPr txBox="1"/>
          <p:nvPr/>
        </p:nvSpPr>
        <p:spPr>
          <a:xfrm>
            <a:off x="781597" y="1866535"/>
            <a:ext cx="10581052" cy="2031325"/>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en-US" sz="2800" dirty="0" smtClean="0">
                <a:latin typeface="Arial Narrow" panose="020B0606020202030204" pitchFamily="34" charset="0"/>
              </a:rPr>
              <a:t>The top five companies (Marriott  </a:t>
            </a:r>
            <a:r>
              <a:rPr lang="en-US" sz="2800" dirty="0">
                <a:latin typeface="Arial Narrow" panose="020B0606020202030204" pitchFamily="34" charset="0"/>
              </a:rPr>
              <a:t>Hilton, Hyatt Hotels, Four Seasons, and Shangri-La </a:t>
            </a:r>
            <a:r>
              <a:rPr lang="en-US" sz="2800" dirty="0" smtClean="0">
                <a:latin typeface="Arial Narrow" panose="020B0606020202030204" pitchFamily="34" charset="0"/>
              </a:rPr>
              <a:t>) make up more than 25% market share of the luxury hotels segment.</a:t>
            </a:r>
            <a:endParaRPr lang="en-US" sz="2800" dirty="0">
              <a:latin typeface="Arial Narrow" panose="020B0606020202030204" pitchFamily="34" charset="0"/>
            </a:endParaRPr>
          </a:p>
        </p:txBody>
      </p:sp>
      <p:grpSp>
        <p:nvGrpSpPr>
          <p:cNvPr id="11" name="Group 10"/>
          <p:cNvGrpSpPr/>
          <p:nvPr/>
        </p:nvGrpSpPr>
        <p:grpSpPr>
          <a:xfrm>
            <a:off x="489461" y="3589867"/>
            <a:ext cx="11620570" cy="3145041"/>
            <a:chOff x="489461" y="3413565"/>
            <a:chExt cx="11620570" cy="3321343"/>
          </a:xfrm>
        </p:grpSpPr>
        <p:grpSp>
          <p:nvGrpSpPr>
            <p:cNvPr id="9" name="Group 8"/>
            <p:cNvGrpSpPr/>
            <p:nvPr/>
          </p:nvGrpSpPr>
          <p:grpSpPr>
            <a:xfrm>
              <a:off x="489461" y="3413565"/>
              <a:ext cx="11346939" cy="3321343"/>
              <a:chOff x="489461" y="1637458"/>
              <a:chExt cx="11395469" cy="4961362"/>
            </a:xfrm>
          </p:grpSpPr>
          <p:grpSp>
            <p:nvGrpSpPr>
              <p:cNvPr id="5" name="Group 4"/>
              <p:cNvGrpSpPr/>
              <p:nvPr/>
            </p:nvGrpSpPr>
            <p:grpSpPr>
              <a:xfrm>
                <a:off x="489461" y="1637458"/>
                <a:ext cx="11395469" cy="4961362"/>
                <a:chOff x="489461" y="2758665"/>
                <a:chExt cx="11395469" cy="4961362"/>
              </a:xfrm>
            </p:grpSpPr>
            <p:pic>
              <p:nvPicPr>
                <p:cNvPr id="3074" name="Picture 2" descr="Image result for ritz carlt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739" y="5149308"/>
                  <a:ext cx="2102569" cy="14682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jw marriot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1196" y="6253060"/>
                  <a:ext cx="3629608" cy="14669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ark hyat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2039" y="3348365"/>
                  <a:ext cx="3062891" cy="12080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ache.marriott.com/marriottassets/marriott/XR/Logo/xr_logo_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3188" y="3381204"/>
                  <a:ext cx="2058327" cy="14195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four seas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2058" y="4268831"/>
                  <a:ext cx="2826284" cy="152876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fairmont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9576" y="5797594"/>
                  <a:ext cx="2585354" cy="91093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peninsula logo transpar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461" y="2758665"/>
                  <a:ext cx="2664613" cy="2664613"/>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461" y="2190288"/>
                <a:ext cx="30099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2056" y="4952759"/>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9609893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55447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
            <a:ext cx="10515600" cy="1325563"/>
          </a:xfrm>
        </p:spPr>
        <p:txBody>
          <a:bodyPr>
            <a:normAutofit/>
          </a:bodyPr>
          <a:lstStyle/>
          <a:p>
            <a:r>
              <a:rPr lang="en-US" sz="4000" dirty="0" smtClean="0">
                <a:latin typeface="Arial Black" panose="020B0A04020102020204" pitchFamily="34" charset="0"/>
              </a:rPr>
              <a:t>Brand Personality</a:t>
            </a:r>
            <a:endParaRPr lang="en-US" sz="4000" dirty="0">
              <a:latin typeface="Arial Black" panose="020B0A04020102020204" pitchFamily="34" charset="0"/>
            </a:endParaRPr>
          </a:p>
        </p:txBody>
      </p:sp>
      <p:sp>
        <p:nvSpPr>
          <p:cNvPr id="3" name="TextBox 2"/>
          <p:cNvSpPr txBox="1"/>
          <p:nvPr/>
        </p:nvSpPr>
        <p:spPr>
          <a:xfrm>
            <a:off x="106836" y="1554480"/>
            <a:ext cx="8488020" cy="483209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800" b="1" dirty="0">
                <a:latin typeface="Arial Narrow" panose="020B0606020202030204" pitchFamily="34" charset="0"/>
              </a:rPr>
              <a:t>Brand </a:t>
            </a:r>
            <a:r>
              <a:rPr lang="en-US" sz="2800" b="1" dirty="0" smtClean="0">
                <a:latin typeface="Arial Narrow" panose="020B0606020202030204" pitchFamily="34" charset="0"/>
              </a:rPr>
              <a:t>Personality </a:t>
            </a:r>
            <a:r>
              <a:rPr lang="en-US" sz="2800" dirty="0">
                <a:latin typeface="Arial Narrow" panose="020B0606020202030204" pitchFamily="34" charset="0"/>
              </a:rPr>
              <a:t>is the set of </a:t>
            </a:r>
            <a:r>
              <a:rPr lang="en-US" sz="2800" i="1" dirty="0">
                <a:latin typeface="Arial Narrow" panose="020B0606020202030204" pitchFamily="34" charset="0"/>
              </a:rPr>
              <a:t>human</a:t>
            </a:r>
            <a:r>
              <a:rPr lang="en-US" sz="2800" dirty="0">
                <a:latin typeface="Arial Narrow" panose="020B0606020202030204" pitchFamily="34" charset="0"/>
              </a:rPr>
              <a:t> </a:t>
            </a:r>
            <a:r>
              <a:rPr lang="en-US" sz="2800" dirty="0" smtClean="0">
                <a:latin typeface="Arial Narrow" panose="020B0606020202030204" pitchFamily="34" charset="0"/>
              </a:rPr>
              <a:t>characteristics associated with a brand (Aaker, 1997). </a:t>
            </a:r>
          </a:p>
          <a:p>
            <a:pPr marL="285750" indent="-285750">
              <a:buFont typeface="Arial" panose="020B0604020202020204" pitchFamily="34" charset="0"/>
              <a:buChar char="•"/>
            </a:pPr>
            <a:endParaRPr lang="en-US" sz="2800" dirty="0">
              <a:latin typeface="Arial Narrow" panose="020B0606020202030204" pitchFamily="34" charset="0"/>
            </a:endParaRPr>
          </a:p>
          <a:p>
            <a:pPr marL="285750" indent="-285750">
              <a:buFont typeface="Arial" panose="020B0604020202020204" pitchFamily="34" charset="0"/>
              <a:buChar char="•"/>
            </a:pPr>
            <a:r>
              <a:rPr lang="en-US" sz="2800" dirty="0" smtClean="0">
                <a:latin typeface="Arial Narrow" panose="020B0606020202030204" pitchFamily="34" charset="0"/>
              </a:rPr>
              <a:t>Customers are more likely to choose a specific brand that they like and that is consistent with their personalities (Health and Scott, 1998).</a:t>
            </a:r>
          </a:p>
          <a:p>
            <a:pPr marL="285750" indent="-285750">
              <a:buFont typeface="Arial" panose="020B0604020202020204" pitchFamily="34" charset="0"/>
              <a:buChar char="•"/>
            </a:pPr>
            <a:endParaRPr lang="en-US" sz="2800" dirty="0" smtClean="0">
              <a:latin typeface="Arial Narrow" panose="020B0606020202030204" pitchFamily="34" charset="0"/>
            </a:endParaRPr>
          </a:p>
          <a:p>
            <a:pPr marL="285750" indent="-285750">
              <a:buFont typeface="Arial" panose="020B0604020202020204" pitchFamily="34" charset="0"/>
              <a:buChar char="•"/>
            </a:pPr>
            <a:r>
              <a:rPr lang="en-US" sz="2800" dirty="0" smtClean="0">
                <a:latin typeface="Arial Narrow" panose="020B0606020202030204" pitchFamily="34" charset="0"/>
              </a:rPr>
              <a:t>Brand personality relates to consumer trust and emotions (</a:t>
            </a:r>
            <a:r>
              <a:rPr lang="en-US" sz="2800" dirty="0">
                <a:latin typeface="Arial Narrow" panose="020B0606020202030204" pitchFamily="34" charset="0"/>
              </a:rPr>
              <a:t>Kim and Kim, 2004) and </a:t>
            </a:r>
            <a:r>
              <a:rPr lang="en-US" sz="2800" dirty="0" smtClean="0">
                <a:latin typeface="Arial Narrow" panose="020B0606020202030204" pitchFamily="34" charset="0"/>
              </a:rPr>
              <a:t>strong and </a:t>
            </a:r>
            <a:r>
              <a:rPr lang="en-US" sz="2800" dirty="0">
                <a:latin typeface="Arial Narrow" panose="020B0606020202030204" pitchFamily="34" charset="0"/>
              </a:rPr>
              <a:t>differentiated brands are intangible assets that enhance a firm’s financial value and brand equity (O’Neill &amp; </a:t>
            </a:r>
            <a:r>
              <a:rPr lang="en-US" sz="2800" dirty="0" err="1">
                <a:latin typeface="Arial Narrow" panose="020B0606020202030204" pitchFamily="34" charset="0"/>
              </a:rPr>
              <a:t>Mattila</a:t>
            </a:r>
            <a:r>
              <a:rPr lang="en-US" sz="2800" dirty="0">
                <a:latin typeface="Arial Narrow" panose="020B0606020202030204" pitchFamily="34" charset="0"/>
              </a:rPr>
              <a:t>, 2006</a:t>
            </a:r>
            <a:r>
              <a:rPr lang="en-US" sz="2800" dirty="0" smtClean="0">
                <a:latin typeface="Arial Narrow" panose="020B0606020202030204" pitchFamily="34" charset="0"/>
              </a:rPr>
              <a:t>).</a:t>
            </a:r>
            <a:endParaRPr lang="en-US" sz="2800" dirty="0">
              <a:latin typeface="Arial Narrow" panose="020B060602020203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9204" y="0"/>
            <a:ext cx="3472795" cy="318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856" y="3681412"/>
            <a:ext cx="3597144" cy="26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97433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55447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550" y="533716"/>
            <a:ext cx="11201400" cy="1325563"/>
          </a:xfrm>
        </p:spPr>
        <p:txBody>
          <a:bodyPr>
            <a:normAutofit/>
          </a:bodyPr>
          <a:lstStyle/>
          <a:p>
            <a:pPr algn="ctr"/>
            <a:r>
              <a:rPr lang="en-US" sz="4000" dirty="0" smtClean="0">
                <a:latin typeface="Arial Black" panose="020B0A04020102020204" pitchFamily="34" charset="0"/>
              </a:rPr>
              <a:t>Luxury Hotel Brand </a:t>
            </a:r>
            <a:r>
              <a:rPr lang="en-US" sz="4000" dirty="0">
                <a:latin typeface="Arial Black" panose="020B0A04020102020204" pitchFamily="34" charset="0"/>
              </a:rPr>
              <a:t>Personality </a:t>
            </a:r>
            <a:r>
              <a:rPr lang="en-US" sz="4000" dirty="0" smtClean="0">
                <a:solidFill>
                  <a:srgbClr val="FF0000"/>
                </a:solidFill>
                <a:latin typeface="Arial Black" panose="020B0A04020102020204" pitchFamily="34" charset="0"/>
              </a:rPr>
              <a:t/>
            </a:r>
            <a:br>
              <a:rPr lang="en-US" sz="4000" dirty="0" smtClean="0">
                <a:solidFill>
                  <a:srgbClr val="FF0000"/>
                </a:solidFill>
                <a:latin typeface="Arial Black" panose="020B0A04020102020204" pitchFamily="34" charset="0"/>
              </a:rPr>
            </a:br>
            <a:endParaRPr lang="en-US" sz="4000" dirty="0">
              <a:solidFill>
                <a:srgbClr val="FF0000"/>
              </a:solidFill>
              <a:latin typeface="Arial Black" panose="020B0A04020102020204" pitchFamily="34" charset="0"/>
            </a:endParaRPr>
          </a:p>
        </p:txBody>
      </p:sp>
      <p:sp>
        <p:nvSpPr>
          <p:cNvPr id="5" name="TextBox 4"/>
          <p:cNvSpPr txBox="1"/>
          <p:nvPr/>
        </p:nvSpPr>
        <p:spPr>
          <a:xfrm>
            <a:off x="227550" y="1347043"/>
            <a:ext cx="11625143" cy="569386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800" dirty="0" smtClean="0">
                <a:latin typeface="Arial Narrow" panose="020B0606020202030204" pitchFamily="34" charset="0"/>
              </a:rPr>
              <a:t>Customers </a:t>
            </a:r>
            <a:r>
              <a:rPr lang="en-US" sz="2800" dirty="0">
                <a:latin typeface="Arial Narrow" panose="020B0606020202030204" pitchFamily="34" charset="0"/>
              </a:rPr>
              <a:t>feel better about themselves by purchasing luxury </a:t>
            </a:r>
            <a:r>
              <a:rPr lang="en-US" sz="2800" dirty="0" smtClean="0">
                <a:latin typeface="Arial Narrow" panose="020B0606020202030204" pitchFamily="34" charset="0"/>
              </a:rPr>
              <a:t>brands as they feel </a:t>
            </a:r>
            <a:r>
              <a:rPr lang="en-US" sz="2800" dirty="0">
                <a:latin typeface="Arial Narrow" panose="020B0606020202030204" pitchFamily="34" charset="0"/>
              </a:rPr>
              <a:t>a sense of pride, accomplishment, and fulfillment in owning </a:t>
            </a:r>
            <a:r>
              <a:rPr lang="en-US" sz="2800" dirty="0" smtClean="0">
                <a:latin typeface="Arial Narrow" panose="020B0606020202030204" pitchFamily="34" charset="0"/>
              </a:rPr>
              <a:t>products and services of luxury </a:t>
            </a:r>
            <a:r>
              <a:rPr lang="en-US" sz="2800" dirty="0">
                <a:latin typeface="Arial Narrow" panose="020B0606020202030204" pitchFamily="34" charset="0"/>
              </a:rPr>
              <a:t>brands (Keller, </a:t>
            </a:r>
            <a:r>
              <a:rPr lang="en-US" sz="2800" dirty="0" smtClean="0">
                <a:latin typeface="Arial Narrow" panose="020B0606020202030204" pitchFamily="34" charset="0"/>
              </a:rPr>
              <a:t>2009).</a:t>
            </a:r>
          </a:p>
          <a:p>
            <a:pPr marL="285750" indent="-285750">
              <a:buFont typeface="Arial" panose="020B0604020202020204" pitchFamily="34" charset="0"/>
              <a:buChar char="•"/>
            </a:pPr>
            <a:endParaRPr lang="en-US" sz="2800" dirty="0">
              <a:latin typeface="Arial Narrow" panose="020B0606020202030204" pitchFamily="34" charset="0"/>
            </a:endParaRPr>
          </a:p>
          <a:p>
            <a:pPr marL="285750" indent="-285750">
              <a:buFont typeface="Arial" panose="020B0604020202020204" pitchFamily="34" charset="0"/>
              <a:buChar char="•"/>
            </a:pPr>
            <a:r>
              <a:rPr lang="en-US" sz="2800" dirty="0" smtClean="0">
                <a:latin typeface="Arial Narrow" panose="020B0606020202030204" pitchFamily="34" charset="0"/>
              </a:rPr>
              <a:t>In the luxury hotel market, brand personality can be a critical driver to </a:t>
            </a:r>
            <a:r>
              <a:rPr lang="en-US" sz="2800" dirty="0">
                <a:latin typeface="Arial Narrow" panose="020B0606020202030204" pitchFamily="34" charset="0"/>
              </a:rPr>
              <a:t>develop strong relationships with </a:t>
            </a:r>
            <a:r>
              <a:rPr lang="en-US" sz="2800" dirty="0" smtClean="0">
                <a:latin typeface="Arial Narrow" panose="020B0606020202030204" pitchFamily="34" charset="0"/>
              </a:rPr>
              <a:t>customers and loyalty with one </a:t>
            </a:r>
            <a:r>
              <a:rPr lang="en-US" sz="2800" dirty="0">
                <a:latin typeface="Arial Narrow" panose="020B0606020202030204" pitchFamily="34" charset="0"/>
              </a:rPr>
              <a:t>brand over another </a:t>
            </a:r>
            <a:r>
              <a:rPr lang="en-US" sz="2800" dirty="0" smtClean="0">
                <a:latin typeface="Arial Narrow" panose="020B0606020202030204" pitchFamily="34" charset="0"/>
              </a:rPr>
              <a:t>(</a:t>
            </a:r>
            <a:r>
              <a:rPr lang="en-US" sz="2800" dirty="0" err="1" smtClean="0">
                <a:latin typeface="Arial Narrow" panose="020B0606020202030204" pitchFamily="34" charset="0"/>
              </a:rPr>
              <a:t>Siguaw</a:t>
            </a:r>
            <a:r>
              <a:rPr lang="en-US" sz="2800" dirty="0" smtClean="0">
                <a:latin typeface="Arial Narrow" panose="020B0606020202030204" pitchFamily="34" charset="0"/>
              </a:rPr>
              <a:t> et al., 1999).</a:t>
            </a:r>
          </a:p>
          <a:p>
            <a:pPr marL="285750" indent="-285750">
              <a:buFont typeface="Arial" panose="020B0604020202020204" pitchFamily="34" charset="0"/>
              <a:buChar char="•"/>
            </a:pPr>
            <a:endParaRPr lang="en-US" sz="2800" dirty="0">
              <a:latin typeface="Arial Narrow" panose="020B0606020202030204" pitchFamily="34" charset="0"/>
            </a:endParaRPr>
          </a:p>
          <a:p>
            <a:pPr marL="285750" indent="-285750">
              <a:buFont typeface="Arial" panose="020B0604020202020204" pitchFamily="34" charset="0"/>
              <a:buChar char="•"/>
            </a:pPr>
            <a:r>
              <a:rPr lang="en-US" sz="2800" dirty="0" smtClean="0">
                <a:latin typeface="Arial Narrow" panose="020B0606020202030204" pitchFamily="34" charset="0"/>
              </a:rPr>
              <a:t>As an important emerging market, the study of brand-personality functions in this luxury hotel segment will be timely for hotel marketers.</a:t>
            </a:r>
          </a:p>
          <a:p>
            <a:pPr marL="285750" indent="-285750">
              <a:buFont typeface="Arial" panose="020B0604020202020204" pitchFamily="34" charset="0"/>
              <a:buChar char="•"/>
            </a:pPr>
            <a:endParaRPr lang="en-US" sz="2800" dirty="0" smtClean="0">
              <a:latin typeface="Arial Narrow" panose="020B0606020202030204" pitchFamily="34" charset="0"/>
            </a:endParaRPr>
          </a:p>
          <a:p>
            <a:pPr marL="285750" indent="-285750">
              <a:buFont typeface="Arial" panose="020B0604020202020204" pitchFamily="34" charset="0"/>
              <a:buChar char="•"/>
            </a:pPr>
            <a:endParaRPr lang="en-US" sz="2800" dirty="0" smtClean="0">
              <a:latin typeface="Arial Narrow" panose="020B0606020202030204" pitchFamily="34" charset="0"/>
            </a:endParaRPr>
          </a:p>
          <a:p>
            <a:pPr marL="285750" indent="-285750">
              <a:buFont typeface="Arial" panose="020B0604020202020204" pitchFamily="34" charset="0"/>
              <a:buChar char="•"/>
            </a:pPr>
            <a:endParaRPr lang="en-US" sz="2800" dirty="0" smtClean="0">
              <a:latin typeface="Arial Narrow" panose="020B0606020202030204"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5385" y="5352408"/>
            <a:ext cx="2738119" cy="1528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086" y="5809071"/>
            <a:ext cx="2876297" cy="122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56189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69068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latin typeface="Arial Black" panose="020B0A04020102020204" pitchFamily="34" charset="0"/>
              </a:rPr>
              <a:t>Study Objectives</a:t>
            </a:r>
            <a:endParaRPr lang="en-US" b="1" dirty="0">
              <a:latin typeface="Arial Black" panose="020B0A04020102020204" pitchFamily="34" charset="0"/>
            </a:endParaRPr>
          </a:p>
        </p:txBody>
      </p:sp>
      <p:sp>
        <p:nvSpPr>
          <p:cNvPr id="3" name="TextBox 2"/>
          <p:cNvSpPr txBox="1"/>
          <p:nvPr/>
        </p:nvSpPr>
        <p:spPr>
          <a:xfrm>
            <a:off x="274320" y="1595021"/>
            <a:ext cx="11658600"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Arial Narrow" panose="020B0606020202030204" pitchFamily="34" charset="0"/>
              </a:rPr>
              <a:t>Based on Aaker’s (1997) Brand Personality Dimensions, this study is to:</a:t>
            </a:r>
          </a:p>
          <a:p>
            <a:pPr marL="285750" indent="-285750">
              <a:buFont typeface="Arial" panose="020B0604020202020204" pitchFamily="34" charset="0"/>
              <a:buChar char="•"/>
            </a:pPr>
            <a:endParaRPr lang="en-US" sz="2800" dirty="0">
              <a:latin typeface="Arial Narrow" panose="020B0606020202030204" pitchFamily="34" charset="0"/>
            </a:endParaRPr>
          </a:p>
          <a:p>
            <a:pPr marL="914400" lvl="1" indent="-457200">
              <a:buFont typeface="Wingdings" panose="05000000000000000000" pitchFamily="2" charset="2"/>
              <a:buChar char="Ø"/>
            </a:pPr>
            <a:r>
              <a:rPr lang="en-US" sz="2800" dirty="0" smtClean="0">
                <a:latin typeface="Arial Narrow" panose="020B0606020202030204" pitchFamily="34" charset="0"/>
              </a:rPr>
              <a:t>Examine the impact of brand personality dimensions-sincerity, excitement, competence, and sophistication-on brand trust, affect, and loyalty in the luxury hotel context. </a:t>
            </a:r>
          </a:p>
          <a:p>
            <a:pPr marL="914400" lvl="1" indent="-457200">
              <a:buFont typeface="Wingdings" panose="05000000000000000000" pitchFamily="2" charset="2"/>
              <a:buChar char="Ø"/>
            </a:pPr>
            <a:endParaRPr lang="en-US" sz="2800" dirty="0">
              <a:latin typeface="Arial Narrow" panose="020B0606020202030204" pitchFamily="34" charset="0"/>
            </a:endParaRPr>
          </a:p>
          <a:p>
            <a:pPr marL="914400" lvl="1" indent="-457200">
              <a:buFont typeface="Wingdings" panose="05000000000000000000" pitchFamily="2" charset="2"/>
              <a:buChar char="Ø"/>
            </a:pPr>
            <a:r>
              <a:rPr lang="en-US" sz="2800" dirty="0" smtClean="0">
                <a:latin typeface="Arial Narrow" panose="020B0606020202030204" pitchFamily="34" charset="0"/>
              </a:rPr>
              <a:t>Explore the relative impact of each brand personality dimension on brand trust and affect through dominance analysis. </a:t>
            </a:r>
          </a:p>
          <a:p>
            <a:pPr marL="914400" lvl="1" indent="-457200">
              <a:buFont typeface="Wingdings" panose="05000000000000000000" pitchFamily="2" charset="2"/>
              <a:buChar char="Ø"/>
            </a:pPr>
            <a:endParaRPr lang="en-US" sz="2800" dirty="0">
              <a:latin typeface="Arial Narrow" panose="020B0606020202030204" pitchFamily="34" charset="0"/>
            </a:endParaRPr>
          </a:p>
          <a:p>
            <a:pPr marL="914400" lvl="1" indent="-457200">
              <a:buFont typeface="Wingdings" panose="05000000000000000000" pitchFamily="2" charset="2"/>
              <a:buChar char="Ø"/>
            </a:pPr>
            <a:r>
              <a:rPr lang="en-US" sz="2800" dirty="0" smtClean="0">
                <a:latin typeface="Arial Narrow" panose="020B0606020202030204" pitchFamily="34" charset="0"/>
              </a:rPr>
              <a:t>Considering that little research has been conducted on the role of brand personality on actual consumer behaviors in the hospitality industry, this study can contribute significant insights into the hospitality literature and practices. </a:t>
            </a:r>
            <a:endParaRPr lang="en-US" sz="2400" dirty="0">
              <a:latin typeface="Arial Narrow" panose="020B060602020203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1795" y="1"/>
            <a:ext cx="2860205" cy="159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49776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152400" y="5472122"/>
            <a:ext cx="2880359"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Sophistication</a:t>
            </a:r>
            <a:endParaRPr lang="en-US" sz="2400" b="1" dirty="0">
              <a:solidFill>
                <a:schemeClr val="tx1"/>
              </a:solidFill>
            </a:endParaRPr>
          </a:p>
        </p:txBody>
      </p:sp>
      <p:sp>
        <p:nvSpPr>
          <p:cNvPr id="26" name="Oval 25"/>
          <p:cNvSpPr/>
          <p:nvPr/>
        </p:nvSpPr>
        <p:spPr>
          <a:xfrm>
            <a:off x="289561" y="3893899"/>
            <a:ext cx="2567783"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Competence</a:t>
            </a:r>
            <a:endParaRPr lang="en-US" sz="2400" b="1" dirty="0">
              <a:solidFill>
                <a:schemeClr val="tx1"/>
              </a:solidFill>
            </a:endParaRPr>
          </a:p>
        </p:txBody>
      </p:sp>
      <p:sp>
        <p:nvSpPr>
          <p:cNvPr id="36" name="Oval 35"/>
          <p:cNvSpPr/>
          <p:nvPr/>
        </p:nvSpPr>
        <p:spPr>
          <a:xfrm>
            <a:off x="4943873" y="3955867"/>
            <a:ext cx="2529076" cy="86409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prstClr val="black"/>
                </a:solidFill>
              </a:rPr>
              <a:t>Brand Affect</a:t>
            </a:r>
            <a:endParaRPr lang="en-US" sz="2400" b="1" dirty="0">
              <a:solidFill>
                <a:prstClr val="black"/>
              </a:solidFill>
            </a:endParaRPr>
          </a:p>
        </p:txBody>
      </p:sp>
      <p:sp>
        <p:nvSpPr>
          <p:cNvPr id="37" name="Oval 36"/>
          <p:cNvSpPr/>
          <p:nvPr/>
        </p:nvSpPr>
        <p:spPr>
          <a:xfrm>
            <a:off x="8688289" y="2406296"/>
            <a:ext cx="2426332" cy="864096"/>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Brand Loyalty</a:t>
            </a:r>
            <a:endParaRPr lang="en-US" sz="2400" b="1" dirty="0">
              <a:solidFill>
                <a:schemeClr val="tx1"/>
              </a:solidFill>
            </a:endParaRPr>
          </a:p>
        </p:txBody>
      </p:sp>
      <p:sp>
        <p:nvSpPr>
          <p:cNvPr id="38" name="Oval 37"/>
          <p:cNvSpPr/>
          <p:nvPr/>
        </p:nvSpPr>
        <p:spPr>
          <a:xfrm>
            <a:off x="289561" y="908720"/>
            <a:ext cx="2481670"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Sincerity</a:t>
            </a:r>
            <a:endParaRPr lang="en-US" sz="2400" b="1" dirty="0">
              <a:solidFill>
                <a:schemeClr val="tx1"/>
              </a:solidFill>
            </a:endParaRPr>
          </a:p>
        </p:txBody>
      </p:sp>
      <p:sp>
        <p:nvSpPr>
          <p:cNvPr id="19" name="Oval 18"/>
          <p:cNvSpPr/>
          <p:nvPr/>
        </p:nvSpPr>
        <p:spPr>
          <a:xfrm>
            <a:off x="4893760" y="949028"/>
            <a:ext cx="2452577" cy="86409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Brand Trust</a:t>
            </a:r>
            <a:endParaRPr lang="en-US" sz="2400" b="1" dirty="0">
              <a:solidFill>
                <a:schemeClr val="tx1"/>
              </a:solidFill>
            </a:endParaRPr>
          </a:p>
        </p:txBody>
      </p:sp>
      <p:cxnSp>
        <p:nvCxnSpPr>
          <p:cNvPr id="20" name="Straight Arrow Connector 19"/>
          <p:cNvCxnSpPr>
            <a:stCxn id="38" idx="6"/>
            <a:endCxn id="19" idx="2"/>
          </p:cNvCxnSpPr>
          <p:nvPr/>
        </p:nvCxnSpPr>
        <p:spPr>
          <a:xfrm>
            <a:off x="2771231" y="1340768"/>
            <a:ext cx="2122529" cy="4030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8" idx="6"/>
          </p:cNvCxnSpPr>
          <p:nvPr/>
        </p:nvCxnSpPr>
        <p:spPr>
          <a:xfrm>
            <a:off x="2771231" y="1340768"/>
            <a:ext cx="2268651" cy="2897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4" idx="6"/>
          </p:cNvCxnSpPr>
          <p:nvPr/>
        </p:nvCxnSpPr>
        <p:spPr>
          <a:xfrm>
            <a:off x="2794839" y="2875436"/>
            <a:ext cx="2138616" cy="1699483"/>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89561" y="2443388"/>
            <a:ext cx="2505278"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Excitement</a:t>
            </a:r>
          </a:p>
          <a:p>
            <a:pPr algn="ctr"/>
            <a:endParaRPr lang="en-US" sz="1300" dirty="0">
              <a:solidFill>
                <a:schemeClr val="tx1"/>
              </a:solidFill>
            </a:endParaRPr>
          </a:p>
        </p:txBody>
      </p:sp>
      <p:cxnSp>
        <p:nvCxnSpPr>
          <p:cNvPr id="32" name="Straight Arrow Connector 31"/>
          <p:cNvCxnSpPr>
            <a:stCxn id="24" idx="6"/>
          </p:cNvCxnSpPr>
          <p:nvPr/>
        </p:nvCxnSpPr>
        <p:spPr>
          <a:xfrm flipV="1">
            <a:off x="2794839" y="1550586"/>
            <a:ext cx="2138616" cy="1324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31639" y="4238368"/>
            <a:ext cx="2208244" cy="342761"/>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831638" y="1556792"/>
            <a:ext cx="2208245" cy="2681576"/>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52400" y="677294"/>
            <a:ext cx="2880359" cy="6013066"/>
          </a:xfrm>
          <a:prstGeom prst="rec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05028" y="111573"/>
            <a:ext cx="2818016" cy="523220"/>
          </a:xfrm>
          <a:prstGeom prst="rect">
            <a:avLst/>
          </a:prstGeom>
          <a:noFill/>
        </p:spPr>
        <p:txBody>
          <a:bodyPr wrap="none" rtlCol="0">
            <a:spAutoFit/>
          </a:bodyPr>
          <a:lstStyle/>
          <a:p>
            <a:r>
              <a:rPr lang="en-US" sz="2800" b="1" dirty="0" smtClean="0"/>
              <a:t>Brand Personality</a:t>
            </a:r>
            <a:endParaRPr lang="en-US" sz="2800" b="1" dirty="0"/>
          </a:p>
        </p:txBody>
      </p:sp>
      <p:sp>
        <p:nvSpPr>
          <p:cNvPr id="54" name="TextBox 53"/>
          <p:cNvSpPr txBox="1"/>
          <p:nvPr/>
        </p:nvSpPr>
        <p:spPr>
          <a:xfrm>
            <a:off x="3865120" y="107341"/>
            <a:ext cx="7564879" cy="769441"/>
          </a:xfrm>
          <a:prstGeom prst="rect">
            <a:avLst/>
          </a:prstGeom>
          <a:noFill/>
        </p:spPr>
        <p:txBody>
          <a:bodyPr wrap="square" rtlCol="0">
            <a:spAutoFit/>
          </a:bodyPr>
          <a:lstStyle/>
          <a:p>
            <a:pPr algn="ctr"/>
            <a:r>
              <a:rPr lang="en-US" sz="4400" b="1" dirty="0" smtClean="0">
                <a:latin typeface="Arial Black" panose="020B0A04020102020204" pitchFamily="34" charset="0"/>
              </a:rPr>
              <a:t>The Proposed Model</a:t>
            </a:r>
            <a:endParaRPr lang="en-US" sz="4400" b="1" dirty="0">
              <a:latin typeface="Arial Black" panose="020B0A04020102020204" pitchFamily="34" charset="0"/>
            </a:endParaRPr>
          </a:p>
        </p:txBody>
      </p:sp>
      <p:cxnSp>
        <p:nvCxnSpPr>
          <p:cNvPr id="55" name="Straight Arrow Connector 54"/>
          <p:cNvCxnSpPr>
            <a:stCxn id="27" idx="6"/>
          </p:cNvCxnSpPr>
          <p:nvPr/>
        </p:nvCxnSpPr>
        <p:spPr>
          <a:xfrm flipV="1">
            <a:off x="3032759" y="4581130"/>
            <a:ext cx="2007124" cy="1323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7" idx="6"/>
            <a:endCxn id="19" idx="3"/>
          </p:cNvCxnSpPr>
          <p:nvPr/>
        </p:nvCxnSpPr>
        <p:spPr>
          <a:xfrm flipV="1">
            <a:off x="3032759" y="1686580"/>
            <a:ext cx="2220173" cy="4217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7472949" y="3212976"/>
            <a:ext cx="1887415" cy="111467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346336" y="1394264"/>
            <a:ext cx="2014027" cy="10986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243141" y="908720"/>
            <a:ext cx="621005" cy="400110"/>
          </a:xfrm>
          <a:prstGeom prst="rect">
            <a:avLst/>
          </a:prstGeom>
          <a:noFill/>
        </p:spPr>
        <p:txBody>
          <a:bodyPr wrap="square" rtlCol="0">
            <a:spAutoFit/>
          </a:bodyPr>
          <a:lstStyle/>
          <a:p>
            <a:r>
              <a:rPr lang="en-US" sz="2000" b="1" dirty="0" smtClean="0"/>
              <a:t>H1</a:t>
            </a:r>
            <a:endParaRPr lang="en-US" sz="2000" b="1" dirty="0"/>
          </a:p>
        </p:txBody>
      </p:sp>
      <p:sp>
        <p:nvSpPr>
          <p:cNvPr id="82" name="TextBox 81"/>
          <p:cNvSpPr txBox="1"/>
          <p:nvPr/>
        </p:nvSpPr>
        <p:spPr>
          <a:xfrm>
            <a:off x="3199937" y="1556792"/>
            <a:ext cx="621005" cy="400110"/>
          </a:xfrm>
          <a:prstGeom prst="rect">
            <a:avLst/>
          </a:prstGeom>
          <a:noFill/>
        </p:spPr>
        <p:txBody>
          <a:bodyPr wrap="square" rtlCol="0">
            <a:spAutoFit/>
          </a:bodyPr>
          <a:lstStyle/>
          <a:p>
            <a:r>
              <a:rPr lang="en-US" sz="2000" b="1" dirty="0" smtClean="0"/>
              <a:t>H2</a:t>
            </a:r>
            <a:endParaRPr lang="en-US" sz="2000" b="1" dirty="0"/>
          </a:p>
        </p:txBody>
      </p:sp>
      <p:sp>
        <p:nvSpPr>
          <p:cNvPr id="83" name="TextBox 82"/>
          <p:cNvSpPr txBox="1"/>
          <p:nvPr/>
        </p:nvSpPr>
        <p:spPr>
          <a:xfrm>
            <a:off x="2988865" y="2217573"/>
            <a:ext cx="621005" cy="400110"/>
          </a:xfrm>
          <a:prstGeom prst="rect">
            <a:avLst/>
          </a:prstGeom>
          <a:noFill/>
        </p:spPr>
        <p:txBody>
          <a:bodyPr wrap="square" rtlCol="0">
            <a:spAutoFit/>
          </a:bodyPr>
          <a:lstStyle/>
          <a:p>
            <a:r>
              <a:rPr lang="en-US" sz="2000" b="1" dirty="0" smtClean="0"/>
              <a:t>H3</a:t>
            </a:r>
            <a:endParaRPr lang="en-US" sz="2000" b="1" dirty="0"/>
          </a:p>
        </p:txBody>
      </p:sp>
      <p:sp>
        <p:nvSpPr>
          <p:cNvPr id="85" name="TextBox 84"/>
          <p:cNvSpPr txBox="1"/>
          <p:nvPr/>
        </p:nvSpPr>
        <p:spPr>
          <a:xfrm>
            <a:off x="3156652" y="2907374"/>
            <a:ext cx="621005" cy="400110"/>
          </a:xfrm>
          <a:prstGeom prst="rect">
            <a:avLst/>
          </a:prstGeom>
          <a:noFill/>
        </p:spPr>
        <p:txBody>
          <a:bodyPr wrap="square" rtlCol="0">
            <a:spAutoFit/>
          </a:bodyPr>
          <a:lstStyle/>
          <a:p>
            <a:r>
              <a:rPr lang="en-US" sz="2000" b="1" dirty="0" smtClean="0"/>
              <a:t>H4</a:t>
            </a:r>
            <a:endParaRPr lang="en-US" sz="2000" b="1" dirty="0"/>
          </a:p>
        </p:txBody>
      </p:sp>
      <p:sp>
        <p:nvSpPr>
          <p:cNvPr id="86" name="TextBox 85"/>
          <p:cNvSpPr txBox="1"/>
          <p:nvPr/>
        </p:nvSpPr>
        <p:spPr>
          <a:xfrm>
            <a:off x="3243142" y="3735390"/>
            <a:ext cx="621005" cy="400110"/>
          </a:xfrm>
          <a:prstGeom prst="rect">
            <a:avLst/>
          </a:prstGeom>
          <a:noFill/>
        </p:spPr>
        <p:txBody>
          <a:bodyPr wrap="square" rtlCol="0">
            <a:spAutoFit/>
          </a:bodyPr>
          <a:lstStyle/>
          <a:p>
            <a:r>
              <a:rPr lang="en-US" sz="2000" b="1" dirty="0" smtClean="0"/>
              <a:t>H5</a:t>
            </a:r>
            <a:endParaRPr lang="en-US" sz="2000" b="1" dirty="0"/>
          </a:p>
        </p:txBody>
      </p:sp>
      <p:sp>
        <p:nvSpPr>
          <p:cNvPr id="87" name="TextBox 86"/>
          <p:cNvSpPr txBox="1"/>
          <p:nvPr/>
        </p:nvSpPr>
        <p:spPr>
          <a:xfrm>
            <a:off x="3124310" y="4327654"/>
            <a:ext cx="621005" cy="400110"/>
          </a:xfrm>
          <a:prstGeom prst="rect">
            <a:avLst/>
          </a:prstGeom>
          <a:noFill/>
        </p:spPr>
        <p:txBody>
          <a:bodyPr wrap="square" rtlCol="0">
            <a:spAutoFit/>
          </a:bodyPr>
          <a:lstStyle/>
          <a:p>
            <a:r>
              <a:rPr lang="en-US" sz="2000" b="1" dirty="0" smtClean="0"/>
              <a:t>H6</a:t>
            </a:r>
            <a:endParaRPr lang="en-US" sz="2000" b="1" dirty="0"/>
          </a:p>
        </p:txBody>
      </p:sp>
      <p:sp>
        <p:nvSpPr>
          <p:cNvPr id="92" name="TextBox 91"/>
          <p:cNvSpPr txBox="1"/>
          <p:nvPr/>
        </p:nvSpPr>
        <p:spPr>
          <a:xfrm>
            <a:off x="3415316" y="4954958"/>
            <a:ext cx="621005" cy="400110"/>
          </a:xfrm>
          <a:prstGeom prst="rect">
            <a:avLst/>
          </a:prstGeom>
          <a:noFill/>
        </p:spPr>
        <p:txBody>
          <a:bodyPr wrap="square" rtlCol="0">
            <a:spAutoFit/>
          </a:bodyPr>
          <a:lstStyle/>
          <a:p>
            <a:r>
              <a:rPr lang="en-US" sz="2000" b="1" dirty="0" smtClean="0"/>
              <a:t>H7</a:t>
            </a:r>
            <a:endParaRPr lang="en-US" sz="2000" b="1" dirty="0"/>
          </a:p>
        </p:txBody>
      </p:sp>
      <p:sp>
        <p:nvSpPr>
          <p:cNvPr id="93" name="TextBox 92"/>
          <p:cNvSpPr txBox="1"/>
          <p:nvPr/>
        </p:nvSpPr>
        <p:spPr>
          <a:xfrm>
            <a:off x="3467154" y="5651906"/>
            <a:ext cx="621005" cy="400110"/>
          </a:xfrm>
          <a:prstGeom prst="rect">
            <a:avLst/>
          </a:prstGeom>
          <a:noFill/>
        </p:spPr>
        <p:txBody>
          <a:bodyPr wrap="square" rtlCol="0">
            <a:spAutoFit/>
          </a:bodyPr>
          <a:lstStyle/>
          <a:p>
            <a:r>
              <a:rPr lang="en-US" sz="2000" b="1" dirty="0" smtClean="0"/>
              <a:t>H8</a:t>
            </a:r>
            <a:endParaRPr lang="en-US" sz="2000" b="1" dirty="0"/>
          </a:p>
        </p:txBody>
      </p:sp>
      <p:sp>
        <p:nvSpPr>
          <p:cNvPr id="94" name="TextBox 93"/>
          <p:cNvSpPr txBox="1"/>
          <p:nvPr/>
        </p:nvSpPr>
        <p:spPr>
          <a:xfrm>
            <a:off x="8353349" y="3770315"/>
            <a:ext cx="621005" cy="400110"/>
          </a:xfrm>
          <a:prstGeom prst="rect">
            <a:avLst/>
          </a:prstGeom>
          <a:noFill/>
        </p:spPr>
        <p:txBody>
          <a:bodyPr wrap="square" rtlCol="0">
            <a:spAutoFit/>
          </a:bodyPr>
          <a:lstStyle/>
          <a:p>
            <a:r>
              <a:rPr lang="en-US" sz="2000" b="1" dirty="0" smtClean="0"/>
              <a:t>H10</a:t>
            </a:r>
            <a:endParaRPr lang="en-US" sz="2000" b="1" dirty="0"/>
          </a:p>
        </p:txBody>
      </p:sp>
      <p:sp>
        <p:nvSpPr>
          <p:cNvPr id="95" name="TextBox 94"/>
          <p:cNvSpPr txBox="1"/>
          <p:nvPr/>
        </p:nvSpPr>
        <p:spPr>
          <a:xfrm>
            <a:off x="8416656" y="1486525"/>
            <a:ext cx="621005" cy="400110"/>
          </a:xfrm>
          <a:prstGeom prst="rect">
            <a:avLst/>
          </a:prstGeom>
          <a:noFill/>
        </p:spPr>
        <p:txBody>
          <a:bodyPr wrap="square" rtlCol="0">
            <a:spAutoFit/>
          </a:bodyPr>
          <a:lstStyle/>
          <a:p>
            <a:r>
              <a:rPr lang="en-US" sz="2000" b="1" dirty="0" smtClean="0"/>
              <a:t>H9</a:t>
            </a:r>
            <a:endParaRPr lang="en-US" sz="2000" b="1" dirty="0"/>
          </a:p>
        </p:txBody>
      </p:sp>
    </p:spTree>
    <p:extLst>
      <p:ext uri="{BB962C8B-B14F-4D97-AF65-F5344CB8AC3E}">
        <p14:creationId xmlns:p14="http://schemas.microsoft.com/office/powerpoint/2010/main" val="353773908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91068" y="404648"/>
            <a:ext cx="11688233" cy="990600"/>
          </a:xfrm>
          <a:prstGeom prst="rect">
            <a:avLst/>
          </a:prstGeom>
          <a:noFill/>
          <a:ln w="9525">
            <a:noFill/>
            <a:miter lim="800000"/>
            <a:headEnd/>
            <a:tailEnd/>
          </a:ln>
        </p:spPr>
        <p:txBody>
          <a:bodyPr anchor="ctr">
            <a:normAutofit fontScale="92500" lnSpcReduction="10000"/>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algn="ctr" eaLnBrk="1" hangingPunct="1">
              <a:lnSpc>
                <a:spcPct val="80000"/>
              </a:lnSpc>
              <a:defRPr/>
            </a:pPr>
            <a:r>
              <a:rPr lang="en-US" altLang="ko-KR" sz="4400" b="1" dirty="0" smtClean="0">
                <a:latin typeface="Arial Black" panose="020B0A04020102020204" pitchFamily="34" charset="0"/>
                <a:ea typeface="굴림" pitchFamily="34" charset="-127"/>
              </a:rPr>
              <a:t>Methodology</a:t>
            </a:r>
          </a:p>
          <a:p>
            <a:pPr algn="ctr" eaLnBrk="1" hangingPunct="1">
              <a:lnSpc>
                <a:spcPct val="80000"/>
              </a:lnSpc>
              <a:defRPr/>
            </a:pPr>
            <a:r>
              <a:rPr lang="en-US" altLang="ko-KR" sz="4100" dirty="0" smtClean="0">
                <a:solidFill>
                  <a:schemeClr val="tx2"/>
                </a:solidFill>
                <a:latin typeface="+mj-lt"/>
                <a:ea typeface="굴림" pitchFamily="34" charset="-127"/>
              </a:rPr>
              <a:t> </a:t>
            </a:r>
            <a:endParaRPr lang="en-US" altLang="ko-KR" sz="3200" dirty="0" smtClean="0">
              <a:solidFill>
                <a:schemeClr val="tx2"/>
              </a:solidFill>
              <a:latin typeface="+mj-lt"/>
              <a:ea typeface="굴림" pitchFamily="34" charset="-127"/>
            </a:endParaRPr>
          </a:p>
        </p:txBody>
      </p:sp>
      <p:sp>
        <p:nvSpPr>
          <p:cNvPr id="27652" name="Content Placeholder 2"/>
          <p:cNvSpPr>
            <a:spLocks/>
          </p:cNvSpPr>
          <p:nvPr/>
        </p:nvSpPr>
        <p:spPr bwMode="auto">
          <a:xfrm>
            <a:off x="658284" y="899948"/>
            <a:ext cx="10874224"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700"/>
              </a:spcBef>
              <a:buClr>
                <a:schemeClr val="accent2"/>
              </a:buClr>
              <a:buSzPct val="60000"/>
              <a:buFont typeface="Wingdings" pitchFamily="2" charset="2"/>
              <a:buChar char=""/>
            </a:pPr>
            <a:r>
              <a:rPr lang="en-US" sz="2800" dirty="0">
                <a:latin typeface="Arial Narrow" panose="020B0606020202030204" pitchFamily="34" charset="0"/>
              </a:rPr>
              <a:t>A pilot study (n=30)</a:t>
            </a:r>
          </a:p>
          <a:p>
            <a:pPr eaLnBrk="1" hangingPunct="1">
              <a:spcBef>
                <a:spcPts val="700"/>
              </a:spcBef>
              <a:buClr>
                <a:schemeClr val="accent2"/>
              </a:buClr>
              <a:buSzPct val="60000"/>
              <a:buFont typeface="Wingdings" pitchFamily="2" charset="2"/>
              <a:buChar char=""/>
            </a:pPr>
            <a:r>
              <a:rPr lang="en-US" altLang="ko-KR" sz="2800" dirty="0" smtClean="0">
                <a:latin typeface="Arial Narrow" panose="020B0606020202030204" pitchFamily="34" charset="0"/>
              </a:rPr>
              <a:t>A self-administered on-line survey using </a:t>
            </a:r>
            <a:r>
              <a:rPr lang="en-US" altLang="ko-KR" sz="2800" i="1" dirty="0" err="1" smtClean="0">
                <a:latin typeface="Arial Narrow" panose="020B0606020202030204" pitchFamily="34" charset="0"/>
              </a:rPr>
              <a:t>Qualtrics</a:t>
            </a:r>
            <a:endParaRPr lang="en-US" altLang="ko-KR" sz="2800" i="1" dirty="0" smtClean="0">
              <a:latin typeface="Arial Narrow" panose="020B0606020202030204" pitchFamily="34" charset="0"/>
            </a:endParaRPr>
          </a:p>
          <a:p>
            <a:pPr eaLnBrk="1" hangingPunct="1">
              <a:spcBef>
                <a:spcPts val="700"/>
              </a:spcBef>
              <a:buClr>
                <a:schemeClr val="accent2"/>
              </a:buClr>
              <a:buSzPct val="60000"/>
              <a:buFont typeface="Wingdings" pitchFamily="2" charset="2"/>
              <a:buChar char=""/>
            </a:pPr>
            <a:r>
              <a:rPr lang="en-US" altLang="ko-KR" sz="2800" dirty="0">
                <a:latin typeface="Arial Narrow" panose="020B0606020202030204" pitchFamily="34" charset="0"/>
              </a:rPr>
              <a:t>Luxury hotel guests in the U.S. </a:t>
            </a:r>
          </a:p>
          <a:p>
            <a:pPr eaLnBrk="1" hangingPunct="1">
              <a:spcBef>
                <a:spcPts val="700"/>
              </a:spcBef>
              <a:buClr>
                <a:schemeClr val="accent2"/>
              </a:buClr>
              <a:buSzPct val="60000"/>
              <a:buFont typeface="Wingdings" pitchFamily="2" charset="2"/>
              <a:buChar char=""/>
            </a:pPr>
            <a:r>
              <a:rPr lang="en-US" altLang="ko-KR" sz="2800" dirty="0" smtClean="0">
                <a:latin typeface="Arial Narrow" panose="020B0606020202030204" pitchFamily="34" charset="0"/>
              </a:rPr>
              <a:t>Conducted the survey December 2018</a:t>
            </a:r>
            <a:endParaRPr lang="en-US" altLang="ko-KR" sz="2800" dirty="0">
              <a:latin typeface="Arial Narrow" panose="020B0606020202030204" pitchFamily="34" charset="0"/>
            </a:endParaRPr>
          </a:p>
          <a:p>
            <a:pPr eaLnBrk="1" hangingPunct="1">
              <a:spcBef>
                <a:spcPts val="700"/>
              </a:spcBef>
              <a:buClr>
                <a:schemeClr val="accent2"/>
              </a:buClr>
              <a:buSzPct val="60000"/>
              <a:buFont typeface="Wingdings" pitchFamily="2" charset="2"/>
              <a:buChar char=""/>
            </a:pPr>
            <a:r>
              <a:rPr lang="en-US" altLang="ko-KR" sz="2800" dirty="0" smtClean="0">
                <a:latin typeface="Arial Narrow" panose="020B0606020202030204" pitchFamily="34" charset="0"/>
              </a:rPr>
              <a:t>A five-point Likert scale (1=not at all to 5: exactly, 1=strongly disagree to 5=strongly agree)</a:t>
            </a:r>
          </a:p>
          <a:p>
            <a:pPr eaLnBrk="1" hangingPunct="1">
              <a:spcBef>
                <a:spcPts val="700"/>
              </a:spcBef>
              <a:buClr>
                <a:schemeClr val="accent2"/>
              </a:buClr>
              <a:buSzPct val="60000"/>
              <a:buFont typeface="Wingdings" pitchFamily="2" charset="2"/>
              <a:buChar char=""/>
            </a:pPr>
            <a:r>
              <a:rPr lang="en-US" altLang="ko-KR" sz="2800" dirty="0" smtClean="0">
                <a:latin typeface="Arial Narrow" panose="020B0606020202030204" pitchFamily="34" charset="0"/>
              </a:rPr>
              <a:t>Used SPSS 22.0 software for descriptive statistics and multiple regression. Conducted dominance analysis</a:t>
            </a:r>
            <a:endParaRPr lang="en-US" altLang="ko-KR" sz="2800" dirty="0">
              <a:latin typeface="Arial Narrow" panose="020B0606020202030204" pitchFamily="34" charset="0"/>
              <a:ea typeface="굴림" pitchFamily="34" charset="-127"/>
            </a:endParaRPr>
          </a:p>
        </p:txBody>
      </p:sp>
      <p:sp>
        <p:nvSpPr>
          <p:cNvPr id="27653" name="AutoShape 13" descr="data:image/jpeg;base64,/9j/4AAQSkZJRgABAQAAAQABAAD/2wCEAAkGBhIQEBAPEBMUFBAQEA8PDxAQEBAQDw8PFBAVFBQQFBQXHCYeFxkkGRQUHy8gIycpLCwsFR4xNTAqNSYrLDUBCQoKDgwOFw8PGikcHBwpKSwpKSksKSwpKSksLCwsKSkpKSkpKSkpKSkpLCkpLCkpKSkpLCksLCkpKSkpKSkpL//AABEIAJUBUQMBIgACEQEDEQH/xAAcAAABBQEBAQAAAAAAAAAAAAAAAgMEBQYHAQj/xABKEAABAwIDBAMKCwUGBwAAAAABAAIDBBEFEjEGIUFRE2FxFCIyUlSBkZKT0QcVFiNCU2KhsbKzQ3JzlME0Y6K04fAkJTNkdIPx/8QAGQEAAwEBAQAAAAAAAAAAAAAAAAEDAgQF/8QAJREAAgICAQQCAwEBAAAAAAAAAAECEQMSIQQTMUEiMlFxgWEU/9oADAMBAAIRAxEAPwDrznAAkmwG8k7gAmu7Y/rGeu33pOIH5qX+G/8AKVlRItJWM1ndsfjt9YI7tj8dvrBZbpF50qegcGq7sj8dvrBHdkfjt9YLKGpC8NYEaAazuyPx2+sEd2R+O31gsj3aEd2I0A13djPHb6wXvdbPHb6wWTFWvRVJ6CNX3Wzx2+sEd1M8ZvrBZYVCU6oRoM0xrI/Hb6wXnd8X1jPWCx89bZV0+J2RoNI6B8YRfWM9dqPjGL6xnrtXOPjVKGIlLUNTovxjF9Yz12rz4yi+sZ67Vz0VhKW2c809Ao6B8YxfWM9dq9+MIvrGes1YRkieZIjQVG27tj8dvrBe91s8dvrBY9kykRzI1CjU90s8ZvpCO6G+MPSFnWS9adEqWoUXhq2DV7fWCadikI1ljHa9qoZnqlxEapUaUTYSbSUjfCqYR2zMH9UydsqAa1lN/MRe9coxOlLiVSSYMTwWR6HcRtph/llN/MRe9WFNiUUrQ+ORj2nRzHtc0+cLgcGBHkuk7GDJT5D9E2WJycVZqGNSZuO6G+MPSE2/EYm+FIwdr2hQI27lS4qwG91F5nV0dEOmi3VmkdjlONZ4h2yM96ZdtPRjWpgHbNH71y7F2EE5T5lm6mc77rK6hv0UfRxXs7fJtph7dzqymB66iIf1Xg22w86VtN/MRe9fONa3PIr3DcPhaAHOaXEC+/N5mhdGNuZyZMcYez6CpsShlAdHIx7To5j2uB84TVTj1NE7JJPEx5BIa+VjXWAuTYm+i49ge0slM4xUNO6RhPzmZ5EZ4ZmjRp6+PFX+B4e5jpKufv6uTNlzeDC07rdvO3DctycY+WTjjlLwjZ/LzDfLqX+Zi96Pl3hvl1L/ADMXvXL6r4OKeWQyPLgXG7g3vWlx1Nhp5lc4bspTU4GSNtx9Ii7vSoPPH0W/5pe2dFg2gppBdk8ThzbIwj8VMila8BzSHNOhBuOWqwrYwFrsCHzDO1/5ynjyOTozkxKCsnoQhWIEfEf+jL/Df+UrFmWy2WKn5ib+FJ+UrnUs55qkGkNKywdUJl9Sq50/Wm3Tda3uh6k99So76y3FQpZetVlVMeaz3Ea0L4YgOaejrhzWJfWkHVPw4ieaO4h6G4ZVjmnBWBY+PEutPDEetHcQ9DWCtCHVwWV+MutIdinWl3EHbNBU1gVXPUAlVUuKDmo7sSU3lNqBbiZOsnWf+MCvRiBWe6a0NMycJ9lQFlRiDkpte5Luhoa5lUE8KsLM0rZXq6o8KebXTWRsTikWEdRfRTYQSk0mElW0GHLdsm6I8caeEanMok6KJOzBVviUOejJWg7kC8NKEwsyb8HvwTRwQclrX0gTLqZAWZluFAcFYYdT5DYcVZGnTlNT98p5PqymN/JD1so8yocWm1srysdYLL4nPquJr0eljMvi09is1XP4q2xmfeVmKyp/0CUMezHmyKC5I8jyTlaLvcbbt57F0LY/4O7MEtRuLt+TjbrSfg52KcHCrqG24xMcN/75HDqXT8o0V5zr4xOKMb+UikpqCOEZWNAHUF7OwcFMq41Ac+9wub9nSv8ACG/clwlNTapUbrFZRprgeJWrwH+zs7X/AJysm471q8AP/Ds7X/nK6MP2OXqPr/SxQhC6zhIOOH/hai2vQy/kK5YQ48V1HaJ1qSqPKnmP+ArkHdqxIrAniDmUoQjmoHdq8FYslCwfTCyqK2PKbKzbIbXUStGcabwqa8GNuTPVsO5QGyW4q+mpSRvCpKimsVhIpYttR1pwVXWogjSxGtaDsk91Lw1KZDEdGjQdizUpJqV6ylc7QKdTbPPdwS1CyB3SnI5C7QFaOj2Q5hX9DssBwRoJyMfR4XI/gtLhuzulwtVR4GBwVxTYaBwW1BIm5lHQ4IBbcrqnw0DgrKKlAUlrAFom5EKKj6lJbAAnrpDpEGQyoKbMq9LkABKSQiy9AQA29qbMaee8BMOkQMQWAJcIFiUgtSpO9apZHwWwq5FbiUuqx2NVoAKvsYqrXXPccxG+Y/Rbu7XHQf1XIvk6R6fEI7MpMTrcxNtPxW22G+D4jLWVje+NjBC4eCOD3jn1cE78G+w2fLX1Le8BvTRuHhf3rhy5enkugST5nbtAVaT0WqOJXklsxUcdhZJvvTqbl3b1I1YxVN3LPyyZXK7rZ9yztWblTl5OnGuB2e2qjvktZeGW7exQ5pkDSLTpQVr9nTenZ2yfqOXO2VC3+ybr0kZ65f1XK+HycnUqo/0t0IQuo4Cu2kYXUdUBqaeYDtMZXHGYU/iV2rFW3gmHOKT8pXN6x7WakLDTb4KQaS5KMYUeZUmDBb8047E2c1Ow7E2O4rM4SirKRlFsIMPyixS+5GqVVzgC6pJcaDSQobSfB1xwxasmzUTSFmMZw21yFbsx1pNjxT0zBI23NUha8k8kUvBhcqW2MnRXRwPv1cUWz3UujYiZeDDnO4K4odnCdQtXSYGBwVxTYaBwRYmzP0OzgFtyvaXAwOCtoKUBTo2gJ2YbK+HCwOCmR0AHBSQ8IMqZmzxkICdG5Ml68DigQ+ZF50iZJK9axADhemnuKdyJt7wECPGhPCyjdKvcyAHnS2SDKm7JbYygBBQGqQ2BOBgCBjMUNyPSlVrBk8yclkDGPceAsLcybKuxSvAjvfQFc+V+i+JP0YfaqotdrdSCb33Bo1cVmdjtmzX1XfZu5In55C7R54R9p+4XV+NmJ8SlJz5IC60jh4WUb8reZv5guh4VgkNJEIYGBrBvOpLncXOJ1JSxw0V+2VyTeR16Q/IRYNaBYWAFrADsVW6DK49e8K3bqkVbBkPjcDyTlBNCjLV0QY3JMsiYdLbtTU1Que6LajNY/cqWoF1Nqp7qvkkU3ydEeEQ5XWUGolUirnAVfJO0/SHnK0kasWKldN2LN6KI9cv6rlwzGNo2sdkjs5w1PALsfwXVRlwunedS6o+6okH9F0YlTOHqpJxr/TVoQhdBwETFj8xN/Ck/KVynaCElpIXUsfflpKk8oJT6GFc8e3pI+0LDk4spFWjAMed7b7wpNBVGN+/Q9aRidN0UhLtwKizy5tAVZ/JGFwzo1I4Sx+ZZrHaTKbgJ7ZLE794TvCvcYw4PaT1LnXxkdDba4MMx3FaLB8QB3HVUPREPINhbqSRV9G4HkrSjaJKVHQI6QOs4K3pqcWCosBxNsjBvV9Tv4KKfoqyZGwBPBMtKdaVowPMcnM6YBSwtCHcyUiMJ4ALRkZERUiONNulaOKbdXckxEsgJp9QBooplJSmQkoAW6clJDSVIipOakNiAQIiMgKfbTKRZeIAbEIS8q9QkB5ZeJS8QMZqWZm2/3fgsXi0xlqoMPad7yXzlurIWguPYTb7wtDtXtCyhpnzOsXnvIWH6chG7zDU9nWub/B7iefEg55u+Rsud7vCfI4brctPwWe2m7KKbSo65RUzY2hrQGtaLADQBTGU3F24cvemHOsNyaqJ3HwvQkbSb8DdXM0E5dFClq929ezPVfVSgC5Ss6lBDVRLmO7VMPJA3pdDdxLiLDh2LyulChKKfJtOnRVVMqq6iqTtfVgX3rKYntKxt2s79/V4I7Sp6lvCLDEMQawEuPYOJWSqW9M8uNxfQAkABMTVTpXZjdx+4KRTsdx3fem+PAvJFlwUDePvXd/gpjy4TTDk6p/zMi5NHSXGpvwXYPg2H/LYP3qj/ADD1TC3fJy9VFKNr8mnQhC6Tzio2vcRh9cRqKSoI7eicuc7NYh0kYBG8Lo+1hAoK0nQUtRfs6Jy4jspjJjmLbHK7Q2O5ZkrRuDplztZhjnjM0ab1lIonHvRr1Lp9U0yRkAahc+dhdTHM7JHezri+iMcuOWOa5I1LnglDjcb94tZdLw+Xpogb6hYGowOrnNywDhxWp2TwuohGWTweCzkp8pmoWuCp2lwoxEvHHVVNNQNeMxPauiYrgPTtLSVQRfB1ze63K5Wo5FXInHngqMKxNtNKGl3ek2XQIagOaHNVFF8HcWp39u9aOiwgRsyjQaKcpJu0aja8kqGS4UhpVfES0kHROSYi1mpWkxtE8FemUDUqkkxknwU00yPPFaM0Xj8TaNE0cRc7RRqfDTxVnT0TQtIQzFG5ynQ0PNPxgBPNKdmQjpgE6GrwFKCBAvUILkCBer0BFkAeLxKsvCgYklJc5KIUGsaZHNgH0++kPKIa+nTsumIqsRwGPEW5pmktvamAuCB4/Y7UjlYLkO3FPPh9USwNiaxzTFJBcDLcEE8SbgXB/Bd8rakU0Rf9JwyxM4gW/wBk/wCi49igdik76dljC05qidwuy/jA9W8NHaU9vSHGN8nR9ids46+lEzLdK0Bs8f0opLb93inUH3KfO9xJK4RX4bVYRP0tFI7oza0oH0L2tKw6gncDoeC6LQVmJy0gnnLYy4XbGyPLJk4PdcnLfkpzXstjfJopp99mi7jwUCawN3kE8voj3rL02NVBkbESO+JGYjffrWmo8Ic8XkNzy0C5+Wd318kOrxbKOQWWxXaoC4bdx9A9K2WJYG0tIAtblxWGxbBspUpNo6ccYyRnMTrZZ2kE24gN3DsPNVEVNuWgfTWKhRtAcQdLrUHZjLGhNPTgBT6WnuepLga0jgpbLBV1EmP08S6psLFloYh9qcjzzvP9VyqOoDdSusbEyB1DERpeX9V63BJM5Oq+v9LxCEKh55FxaIOgmadHRSNPYWlYiHBomm+VvoW1xiXLTzu8WGQ+hhXOTjx4MKhlbTL4laL5rGjRe9G3Wyzpxx/IDtKbdjj/ABmjzqOzK6mqGUcEoSgLHPxw8ZB5k07HBxkKXIam37pHMLw1jeYWEdjzPGJXkeOMJsLk9qKYUjdfGLfGCDiTeazlLIDvsVZxOHiJ6yFwTX1TXaXTLsPz6lEYeTZrLDsVnT0D+IVYRaE2qI9PhrG9anRsA0CkR4cVJZh3NWpk20QgnmBTW0ICcFOAnRmyMxpT7Wp0MTVVPkaSBfqC1RmxYCS+cDiqyLEDJ4V2fvblMipmnfe/YmAOr+pIixBrnWO4qV0bdLBRoqZmc3CAJ7ZmnQhKuqesdG3c1xLuAG9NYZHUlxLyAzgN97IEXy8svAglIYl5ABJ3AAknkBqU3QRZWunk3F/fm/0WDwGei3nKHWlLYwbgnNJbxG8PObD0qp2hxJ0zjTQOytYbTTDRh8VvN/4a8kC8ma2oxCWumfTwuyMaLVM+rYI/qm83niP6JLI4qWNsETNN7ItXvcf2sp5k8/Nv3CQKFwLYIbMjHgMj76V7vpSvedwN+O89YNrXmGYGyHvrAyHeTvNjxsTvJ+0d60lRtsg4Ps/b52o76RxzZSNwdwJHVoBw7d6vHIcU256AM7jeygkPSQnK8HNbgSr7CXl0bcws8CzgeDhqgzJPdFt6nqlyiyyNqmS20odmB9x0XPNo2lkj2HflNr2tddCpqgErB7SxHppb653HzX3fdZc2ZUkd3SP5u/wZCeNVL23J7VpDTAmx049iZmpIxoAjHjclZvPlSdGfEgavenc4blLqaG+iRT0hbuVXBpHL3LZDZSEnfcruXweRZcOgbyM33zPK5DFHY712PYb+ww9sv6z1PF9hdR9F+y+QhC6Tzyp2umyYfWv0y0lQ6/ZE4r51k2s+04+lfQu3A/5ZiH/hVX6Ll8wdEpToviTZZv2nPAOPpTTtoXnRpUPoksQrFldR12NSnh96QcSmPFetpjyTgpUWGox08p+knqaeRjg7MdydEBS20qNh6o2OA7e9EAJY8w5jf+K3mFbeUMlg45D9oWXGo6cqQ2Ip91ieNM+h6Kup5ADG9h7CFPDQvm9kzmb2uLTzaSD9ytqDbuthtlmcQOEgDx71RZUybwv0d8shcmofhinbbpYWSDiWOLHeg3C0GH/C9RSbpWyQnm5udnpbf8FvZE3CSN0gqvw3aGmqR8xPFJ1Ne3N6p3/crBaMHll5ZKXlkDG307XagKPJhTdWktPUVNQgRVS0U7fAeD++E3Hgz3HNLISeTdzVcryyBkanomM0bv5neU++YNF3EADUk2AXtlQ4xsqKh7ZRNI1zTcMJEkBP2ojuKQEt2PB5y07TKdMzd0Y7XHd6F6KGWTfM+w8SPcPOVFZLWwC3QwzsGnQP7nkt+4/vf8STJtjCwWnbJTu4CqieyMnl0rQ5tuu6AF1lYKa8MbXMM4DjK0X6OMbi8k6E3sBrvvZRo6SR7SyBmRrMzQ+UOaC6++wPfON73dp1lO0r4JD3Y+WOVwuQ9kgMEI+zvtfcO+O/dw0VVVbfdI8xUEL6uQbi6PdAw/blO70Jq15D9EuGonpQc9NnGr5IXhzndZDrHzJeGbZUtS4sjk+cGrHNIcD1qsds7W1e+uqMkfk1JdrbcnynvneZW9Bs5DA3JE0NH2RYnrJ1KYJEuSsaOKiS4iFI+Lm8lRVu09Mx5hhDqmcbuhpW9K4H7Th3rPOUGlRJkrSdAo0k8h0CaO0Mke+poJ42654clUwD7WQ3HoUvD9pKKoOWOePP4jz0cgPLI+xRRtSRGp62WN2YC44t5hLxiWKYZ7OEmW1rG5PC/BXTqYKLLSDksuCfkpHJTtGNdhbymJMDfyWvkpbaJh8bgnVeB7WY92EkapHcVlq5Iif/AIozqEFOgsy81Jy1XUdg/wCwQ31vN+s9ZT4oaVt9moclNG0cDJ98jip6U7M5ZXGi0QhCZylNtmL4dXj/ALOp/ScvnEUy+k9qad0lDWRxtLnvpp2sY0Xc5xjcA0DiSVwz5GYh5HUexf7lKasviaSKMUycbAFcfIzEPI6j2L/cvRsZiHkdR7F/uU9WW2RUBgSw0K0+RuIeR1HsX+5e/Iyv8jqPYv8AcjQNkVgIShIFY/Iyv8jqPYv9yPkZX+R1HsX+5Gg90V4lSunU/wCRtf5HUexf7l78ja/ySo9i/wByNA3Kt8t01dXPyNr/ACOo9i/3JPyMr/I6j2L/AHLSjQbIp7rzOrj5F1/kdR7F/uSTsXiHkdR7F/uRTDZFRu7DwI1Cu8J21rqWwiqHlo/ZynpY+yz728xCaOxWIeR1HsX+5JOxWIeR1HsX+5O2hPV+Td4R8NNrNrKftkp3X8/RvP4OW3wbbWiq7CGoZnP7OQ9FL2ZX2v5rrho2MxEaUdT7F/uQdjcQOtFUH/0P9y2p/km4R9M+jl4uHYOMcpbCGKsDR+zkhfNF2ZXA281lt8I2zxEWFXhk5/vKeJ4PaY3/ANCqJpk3CjdXXqi0VcJWhwZKz7M0UkTh5nD8FJumYAheFqVdeEoATZBbfcdDqDoUq6EgKOu2KoZnZpKWIuuCS1vR5iPGyWzedWlPSsiaGRsaxjdwYxoa0dgCfQQgLGi1ZXaHbiKmkFPGx0lQ45Wh57ngB+1NJZtuy61hCbnp2vGV7Q9p1a9ocPQU7HwZAbMVFaA6vqR0J3ikonFkBHKSXwpPwWgocJip2COCNkbB9FjQAes8z1lRX7HU4JdCH07jxppHxD1B3p9CSaCui/6czJ2+LPH0cnrs3fcnYcFkWKvxPAqeoFp4Y5Ot7AXeZ2o9KI8VmG6WlmBHGJvTsPYW7/uVVUVmI1JLKaA0sehnqm/OW5ti4edFjorsWwKnoWdJFWzUbfosMvTRHqbC+5PYFB2c2kxCofYQtmpwbCpe11Hmb41u+B7AFosO+D+Fj+mqM9TUamWfvgD9lmgWgNIdADbsRaArnRpp0Ss3UZ5H0KqxSeWPvYqaaZ50ysLYx+9IdwTsdiHwJl1OozcLxQ/OF0LSdIOjc5oHXJrfzJyOoq2m01FIft0/zrfRuKLHYvoFpsFHzDO1/wCcqqgp3PF+jkHU+N7T94V3QRlsbQRY99uPaVlszJ8EhCELJMEWQhABZFkIQAWRZCEAFkWQhABZFkIQAWRZCEAFkWQhABZFkIQAWRZCEAFkWQhAAhCEACEIQAIQhAAhCEACEIQAIQhAAhCEACEIQAIQhAAhCEACEIQAIQhAH//Z"/>
          <p:cNvSpPr>
            <a:spLocks noChangeAspect="1" noChangeArrowheads="1"/>
          </p:cNvSpPr>
          <p:nvPr/>
        </p:nvSpPr>
        <p:spPr bwMode="auto">
          <a:xfrm>
            <a:off x="84667" y="-1571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54816" y="4830791"/>
            <a:ext cx="7112000" cy="1968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642" y="4830790"/>
            <a:ext cx="4549659" cy="203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816" y="4830790"/>
            <a:ext cx="2987415" cy="2039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91189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242213"/>
            <a:ext cx="10363200" cy="722511"/>
          </a:xfrm>
        </p:spPr>
        <p:txBody>
          <a:bodyPr>
            <a:normAutofit/>
          </a:bodyPr>
          <a:lstStyle/>
          <a:p>
            <a:r>
              <a:rPr lang="en-US" sz="4400" b="1" dirty="0" smtClean="0">
                <a:latin typeface="Arial Black" panose="020B0A04020102020204" pitchFamily="34" charset="0"/>
              </a:rPr>
              <a:t>Respondents’ Profiles</a:t>
            </a:r>
            <a:endParaRPr lang="en-US" sz="4400" b="1" dirty="0">
              <a:latin typeface="Arial Black" panose="020B0A04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40948240"/>
              </p:ext>
            </p:extLst>
          </p:nvPr>
        </p:nvGraphicFramePr>
        <p:xfrm>
          <a:off x="487680" y="964724"/>
          <a:ext cx="10866120" cy="5948680"/>
        </p:xfrm>
        <a:graphic>
          <a:graphicData uri="http://schemas.openxmlformats.org/drawingml/2006/table">
            <a:tbl>
              <a:tblPr firstRow="1" bandRow="1">
                <a:tableStyleId>{5C22544A-7EE6-4342-B048-85BDC9FD1C3A}</a:tableStyleId>
              </a:tblPr>
              <a:tblGrid>
                <a:gridCol w="2823793"/>
                <a:gridCol w="8042327"/>
              </a:tblGrid>
              <a:tr h="370840">
                <a:tc>
                  <a:txBody>
                    <a:bodyPr/>
                    <a:lstStyle/>
                    <a:p>
                      <a:endParaRPr lang="en-US" dirty="0"/>
                    </a:p>
                  </a:txBody>
                  <a:tcPr marL="121920" marR="121920"/>
                </a:tc>
                <a:tc>
                  <a:txBody>
                    <a:bodyPr/>
                    <a:lstStyle/>
                    <a:p>
                      <a:endParaRPr lang="en-US" dirty="0"/>
                    </a:p>
                  </a:txBody>
                  <a:tcPr marL="121920" marR="121920"/>
                </a:tc>
              </a:tr>
              <a:tr h="370840">
                <a:tc>
                  <a:txBody>
                    <a:bodyPr/>
                    <a:lstStyle/>
                    <a:p>
                      <a:r>
                        <a:rPr lang="en-US" sz="2400" dirty="0" smtClean="0">
                          <a:latin typeface="Arial Narrow" panose="020B0606020202030204" pitchFamily="34" charset="0"/>
                        </a:rPr>
                        <a:t>Gender</a:t>
                      </a:r>
                      <a:endParaRPr lang="en-US" sz="2400" dirty="0">
                        <a:latin typeface="Arial Narrow" panose="020B0606020202030204" pitchFamily="34" charset="0"/>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tx1"/>
                          </a:solidFill>
                          <a:latin typeface="Arial Narrow" panose="020B0606020202030204" pitchFamily="34" charset="0"/>
                        </a:rPr>
                        <a:t>Female (80%) vs. </a:t>
                      </a:r>
                      <a:r>
                        <a:rPr lang="en-US" sz="2400" dirty="0" smtClean="0">
                          <a:solidFill>
                            <a:schemeClr val="tx1"/>
                          </a:solidFill>
                          <a:latin typeface="Arial Narrow" panose="020B0606020202030204" pitchFamily="34" charset="0"/>
                        </a:rPr>
                        <a:t>Male</a:t>
                      </a:r>
                      <a:r>
                        <a:rPr lang="en-US" sz="2400" baseline="0" dirty="0" smtClean="0">
                          <a:solidFill>
                            <a:schemeClr val="tx1"/>
                          </a:solidFill>
                          <a:latin typeface="Arial Narrow" panose="020B0606020202030204" pitchFamily="34" charset="0"/>
                        </a:rPr>
                        <a:t> (20 %)</a:t>
                      </a:r>
                      <a:endParaRPr lang="en-US" sz="2400" dirty="0">
                        <a:solidFill>
                          <a:schemeClr val="tx1"/>
                        </a:solidFill>
                        <a:latin typeface="Arial Narrow" panose="020B0606020202030204" pitchFamily="34" charset="0"/>
                      </a:endParaRPr>
                    </a:p>
                  </a:txBody>
                  <a:tcPr marL="121920" marR="121920"/>
                </a:tc>
              </a:tr>
              <a:tr h="370840">
                <a:tc>
                  <a:txBody>
                    <a:bodyPr/>
                    <a:lstStyle/>
                    <a:p>
                      <a:r>
                        <a:rPr lang="en-US" sz="2400" dirty="0" smtClean="0">
                          <a:latin typeface="Arial Narrow" panose="020B0606020202030204" pitchFamily="34" charset="0"/>
                        </a:rPr>
                        <a:t>Average age</a:t>
                      </a:r>
                      <a:endParaRPr lang="en-US" sz="2400" dirty="0">
                        <a:latin typeface="Arial Narrow" panose="020B0606020202030204" pitchFamily="34" charset="0"/>
                      </a:endParaRPr>
                    </a:p>
                  </a:txBody>
                  <a:tcPr marL="121920" marR="121920"/>
                </a:tc>
                <a:tc>
                  <a:txBody>
                    <a:bodyPr/>
                    <a:lstStyle/>
                    <a:p>
                      <a:r>
                        <a:rPr lang="en-US" sz="2400" dirty="0" smtClean="0">
                          <a:solidFill>
                            <a:schemeClr val="tx1"/>
                          </a:solidFill>
                          <a:latin typeface="Arial Narrow" panose="020B0606020202030204" pitchFamily="34" charset="0"/>
                        </a:rPr>
                        <a:t>19-29 years old: 50%</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tx1"/>
                          </a:solidFill>
                          <a:latin typeface="Arial Narrow" panose="020B0606020202030204" pitchFamily="34" charset="0"/>
                        </a:rPr>
                        <a:t>50-59 years old:46%</a:t>
                      </a:r>
                      <a:endParaRPr lang="en-US" sz="2400" dirty="0" smtClean="0">
                        <a:solidFill>
                          <a:schemeClr val="tx1"/>
                        </a:solidFill>
                        <a:latin typeface="Arial Narrow" panose="020B0606020202030204" pitchFamily="34" charset="0"/>
                      </a:endParaRPr>
                    </a:p>
                    <a:p>
                      <a:r>
                        <a:rPr lang="en-US" sz="2400" dirty="0" smtClean="0">
                          <a:solidFill>
                            <a:schemeClr val="tx1"/>
                          </a:solidFill>
                          <a:latin typeface="Arial Narrow" panose="020B0606020202030204" pitchFamily="34" charset="0"/>
                        </a:rPr>
                        <a:t>40-49</a:t>
                      </a:r>
                      <a:r>
                        <a:rPr lang="en-US" sz="2400" baseline="0" dirty="0" smtClean="0">
                          <a:solidFill>
                            <a:schemeClr val="tx1"/>
                          </a:solidFill>
                          <a:latin typeface="Arial Narrow" panose="020B0606020202030204" pitchFamily="34" charset="0"/>
                        </a:rPr>
                        <a:t> years old:4%</a:t>
                      </a:r>
                    </a:p>
                  </a:txBody>
                  <a:tcPr marL="121920" marR="121920"/>
                </a:tc>
              </a:tr>
              <a:tr h="370840">
                <a:tc>
                  <a:txBody>
                    <a:bodyPr/>
                    <a:lstStyle/>
                    <a:p>
                      <a:r>
                        <a:rPr lang="en-US" sz="2400" dirty="0" smtClean="0">
                          <a:latin typeface="Arial Narrow" panose="020B0606020202030204" pitchFamily="34" charset="0"/>
                        </a:rPr>
                        <a:t>Ethnicity</a:t>
                      </a:r>
                      <a:endParaRPr lang="en-US" sz="2400" dirty="0">
                        <a:latin typeface="Arial Narrow" panose="020B0606020202030204" pitchFamily="34" charset="0"/>
                      </a:endParaRPr>
                    </a:p>
                  </a:txBody>
                  <a:tcPr marL="121920" marR="121920"/>
                </a:tc>
                <a:tc>
                  <a:txBody>
                    <a:bodyPr/>
                    <a:lstStyle/>
                    <a:p>
                      <a:r>
                        <a:rPr lang="en-US" sz="2400" dirty="0" smtClean="0">
                          <a:solidFill>
                            <a:schemeClr val="tx1"/>
                          </a:solidFill>
                          <a:latin typeface="Arial Narrow" panose="020B0606020202030204" pitchFamily="34" charset="0"/>
                        </a:rPr>
                        <a:t>Caucasians:</a:t>
                      </a:r>
                      <a:r>
                        <a:rPr lang="en-US" sz="2400" baseline="0" dirty="0" smtClean="0">
                          <a:solidFill>
                            <a:schemeClr val="tx1"/>
                          </a:solidFill>
                          <a:latin typeface="Arial Narrow" panose="020B0606020202030204" pitchFamily="34" charset="0"/>
                        </a:rPr>
                        <a:t> 96%</a:t>
                      </a:r>
                    </a:p>
                    <a:p>
                      <a:r>
                        <a:rPr lang="en-US" sz="2400" baseline="0" dirty="0" smtClean="0">
                          <a:solidFill>
                            <a:schemeClr val="tx1"/>
                          </a:solidFill>
                          <a:latin typeface="Arial Narrow" panose="020B0606020202030204" pitchFamily="34" charset="0"/>
                        </a:rPr>
                        <a:t>Others (e.g., : African American, Hispanic): 4%</a:t>
                      </a:r>
                      <a:endParaRPr lang="en-US" sz="2400" dirty="0">
                        <a:solidFill>
                          <a:schemeClr val="tx1"/>
                        </a:solidFill>
                        <a:latin typeface="Arial Narrow" panose="020B0606020202030204" pitchFamily="34" charset="0"/>
                      </a:endParaRPr>
                    </a:p>
                  </a:txBody>
                  <a:tcPr marL="121920" marR="121920"/>
                </a:tc>
              </a:tr>
              <a:tr h="370840">
                <a:tc>
                  <a:txBody>
                    <a:bodyPr/>
                    <a:lstStyle/>
                    <a:p>
                      <a:r>
                        <a:rPr lang="en-US" sz="2400" dirty="0" smtClean="0">
                          <a:latin typeface="Arial Narrow" panose="020B0606020202030204" pitchFamily="34" charset="0"/>
                        </a:rPr>
                        <a:t>Education</a:t>
                      </a:r>
                      <a:endParaRPr lang="en-US" sz="2400" dirty="0">
                        <a:latin typeface="Arial Narrow" panose="020B0606020202030204" pitchFamily="34" charset="0"/>
                      </a:endParaRPr>
                    </a:p>
                  </a:txBody>
                  <a:tcPr marL="121920" marR="121920"/>
                </a:tc>
                <a:tc>
                  <a:txBody>
                    <a:bodyPr/>
                    <a:lstStyle/>
                    <a:p>
                      <a:r>
                        <a:rPr lang="en-US" sz="2400" dirty="0" smtClean="0">
                          <a:solidFill>
                            <a:schemeClr val="tx1"/>
                          </a:solidFill>
                          <a:latin typeface="Arial Narrow" panose="020B0606020202030204" pitchFamily="34" charset="0"/>
                        </a:rPr>
                        <a:t>Four-year</a:t>
                      </a:r>
                      <a:r>
                        <a:rPr lang="en-US" sz="2400" baseline="0" dirty="0" smtClean="0">
                          <a:solidFill>
                            <a:schemeClr val="tx1"/>
                          </a:solidFill>
                          <a:latin typeface="Arial Narrow" panose="020B0606020202030204" pitchFamily="34" charset="0"/>
                        </a:rPr>
                        <a:t> degree: 64%</a:t>
                      </a:r>
                    </a:p>
                    <a:p>
                      <a:r>
                        <a:rPr lang="en-US" sz="2400" baseline="0" dirty="0" smtClean="0">
                          <a:solidFill>
                            <a:schemeClr val="tx1"/>
                          </a:solidFill>
                          <a:latin typeface="Arial Narrow" panose="020B0606020202030204" pitchFamily="34" charset="0"/>
                        </a:rPr>
                        <a:t>Post graduate degree:24%</a:t>
                      </a:r>
                      <a:endParaRPr lang="en-US" sz="2400" dirty="0" smtClean="0">
                        <a:solidFill>
                          <a:schemeClr val="tx1"/>
                        </a:solidFill>
                        <a:latin typeface="Arial Narrow" panose="020B0606020202030204" pitchFamily="34" charset="0"/>
                      </a:endParaRPr>
                    </a:p>
                    <a:p>
                      <a:r>
                        <a:rPr lang="en-US" sz="2400" dirty="0" smtClean="0">
                          <a:solidFill>
                            <a:schemeClr val="tx1"/>
                          </a:solidFill>
                          <a:latin typeface="Arial Narrow" panose="020B0606020202030204" pitchFamily="34" charset="0"/>
                        </a:rPr>
                        <a:t>Others (e.g., college,</a:t>
                      </a:r>
                      <a:r>
                        <a:rPr lang="en-US" sz="2400" baseline="0" dirty="0" smtClean="0">
                          <a:solidFill>
                            <a:schemeClr val="tx1"/>
                          </a:solidFill>
                          <a:latin typeface="Arial Narrow" panose="020B0606020202030204" pitchFamily="34" charset="0"/>
                        </a:rPr>
                        <a:t> Associate’s degree, no degree)</a:t>
                      </a:r>
                      <a:r>
                        <a:rPr lang="en-US" sz="2400" dirty="0" smtClean="0">
                          <a:solidFill>
                            <a:schemeClr val="tx1"/>
                          </a:solidFill>
                          <a:latin typeface="Arial Narrow" panose="020B0606020202030204" pitchFamily="34" charset="0"/>
                        </a:rPr>
                        <a:t>: 12%</a:t>
                      </a:r>
                    </a:p>
                  </a:txBody>
                  <a:tcPr marL="121920" marR="121920"/>
                </a:tc>
              </a:tr>
              <a:tr h="370840">
                <a:tc>
                  <a:txBody>
                    <a:bodyPr/>
                    <a:lstStyle/>
                    <a:p>
                      <a:r>
                        <a:rPr lang="en-US" sz="2400" dirty="0" smtClean="0">
                          <a:latin typeface="Arial Narrow" panose="020B0606020202030204" pitchFamily="34" charset="0"/>
                        </a:rPr>
                        <a:t>Income</a:t>
                      </a:r>
                      <a:endParaRPr lang="en-US" sz="2400" dirty="0">
                        <a:latin typeface="Arial Narrow" panose="020B0606020202030204" pitchFamily="34" charset="0"/>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tx1"/>
                          </a:solidFill>
                          <a:latin typeface="Arial Narrow" panose="020B0606020202030204" pitchFamily="34" charset="0"/>
                        </a:rPr>
                        <a:t>Prefer not to respond: 40%</a:t>
                      </a:r>
                      <a:endParaRPr lang="en-US" sz="2400" dirty="0" smtClean="0">
                        <a:solidFill>
                          <a:schemeClr val="tx1"/>
                        </a:solidFill>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Arial Narrow" panose="020B0606020202030204" pitchFamily="34" charset="0"/>
                        </a:rPr>
                        <a:t>$100,000-$199,000: 20%</a:t>
                      </a:r>
                    </a:p>
                    <a:p>
                      <a:r>
                        <a:rPr lang="en-US" sz="2400" dirty="0" smtClean="0">
                          <a:solidFill>
                            <a:schemeClr val="tx1"/>
                          </a:solidFill>
                          <a:latin typeface="Arial Narrow" panose="020B0606020202030204" pitchFamily="34" charset="0"/>
                        </a:rPr>
                        <a:t>$500,000 or more: 16%</a:t>
                      </a:r>
                    </a:p>
                    <a:p>
                      <a:r>
                        <a:rPr lang="en-US" sz="2400" dirty="0" smtClean="0">
                          <a:solidFill>
                            <a:schemeClr val="tx1"/>
                          </a:solidFill>
                          <a:latin typeface="Arial Narrow" panose="020B0606020202030204" pitchFamily="34" charset="0"/>
                        </a:rPr>
                        <a:t>$300,000-$399,000:</a:t>
                      </a:r>
                      <a:r>
                        <a:rPr lang="en-US" sz="2400" baseline="0" dirty="0" smtClean="0">
                          <a:solidFill>
                            <a:schemeClr val="tx1"/>
                          </a:solidFill>
                          <a:latin typeface="Arial Narrow" panose="020B0606020202030204" pitchFamily="34" charset="0"/>
                        </a:rPr>
                        <a:t> 12%</a:t>
                      </a:r>
                    </a:p>
                    <a:p>
                      <a:r>
                        <a:rPr lang="en-US" sz="2400" baseline="0" dirty="0" smtClean="0">
                          <a:solidFill>
                            <a:schemeClr val="tx1"/>
                          </a:solidFill>
                          <a:latin typeface="Arial Narrow" panose="020B0606020202030204" pitchFamily="34" charset="0"/>
                        </a:rPr>
                        <a:t>$200,000-$299,000: 8% </a:t>
                      </a:r>
                    </a:p>
                  </a:txBody>
                  <a:tcPr marL="121920" marR="121920"/>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2450" y="0"/>
            <a:ext cx="2749550" cy="192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4701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4412</TotalTime>
  <Words>2897</Words>
  <Application>Microsoft Office PowerPoint</Application>
  <PresentationFormat>Custom</PresentationFormat>
  <Paragraphs>234</Paragraphs>
  <Slides>23</Slides>
  <Notes>19</Notes>
  <HiddenSlides>8</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Exploring the Effects of Brand Personality  on Brand Trust, Affect, and Loyalty  in the Luxury Hotel Context</vt:lpstr>
      <vt:lpstr>The Global Luxury Hotel Market</vt:lpstr>
      <vt:lpstr>PowerPoint Presentation</vt:lpstr>
      <vt:lpstr>Brand Personality</vt:lpstr>
      <vt:lpstr>Luxury Hotel Brand Personality  </vt:lpstr>
      <vt:lpstr>Study Objectives</vt:lpstr>
      <vt:lpstr>PowerPoint Presentation</vt:lpstr>
      <vt:lpstr>PowerPoint Presentation</vt:lpstr>
      <vt:lpstr>Respondents’ Profiles</vt:lpstr>
      <vt:lpstr>PowerPoint Presentation</vt:lpstr>
      <vt:lpstr>Dominance Analysis:  Relative importance of brand personality dimensions on brand trust and affect</vt:lpstr>
      <vt:lpstr>Dominance Analysis:  Relative importance of brand personality dimensions on trust and affect</vt:lpstr>
      <vt:lpstr>Implications &amp; Discussion</vt:lpstr>
      <vt:lpstr>Implications &amp; Future Study</vt:lpstr>
      <vt:lpstr>Thank You! </vt:lpstr>
      <vt:lpstr>Aaker’s Brand Personality Dimensions</vt:lpstr>
      <vt:lpstr>Methodology</vt:lpstr>
      <vt:lpstr>Research Findings</vt:lpstr>
      <vt:lpstr>Findings</vt:lpstr>
      <vt:lpstr>Brand Affect and Trust</vt:lpstr>
      <vt:lpstr>Study Objectives</vt:lpstr>
      <vt:lpstr>Luxury Brands Personality  </vt:lpstr>
      <vt:lpstr>Why Brand Personality?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Traits Of Luxury Hotel Brands:   Qualitative Study For Scale Generation</dc:title>
  <dc:creator>Olivia Orlando</dc:creator>
  <cp:lastModifiedBy>Kim, Mi Ran</cp:lastModifiedBy>
  <cp:revision>83</cp:revision>
  <dcterms:created xsi:type="dcterms:W3CDTF">2019-04-02T23:20:48Z</dcterms:created>
  <dcterms:modified xsi:type="dcterms:W3CDTF">2019-05-21T17:49:54Z</dcterms:modified>
</cp:coreProperties>
</file>